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6" r:id="rId4"/>
  </p:sldMasterIdLst>
  <p:sldIdLst>
    <p:sldId id="256" r:id="rId5"/>
    <p:sldId id="257" r:id="rId6"/>
    <p:sldId id="258" r:id="rId7"/>
    <p:sldId id="259" r:id="rId8"/>
    <p:sldId id="260" r:id="rId9"/>
    <p:sldId id="270" r:id="rId10"/>
    <p:sldId id="264" r:id="rId11"/>
    <p:sldId id="271" r:id="rId12"/>
    <p:sldId id="265" r:id="rId13"/>
    <p:sldId id="266" r:id="rId14"/>
    <p:sldId id="268" r:id="rId15"/>
    <p:sldId id="267" r:id="rId16"/>
    <p:sldId id="263"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554DB-4AC0-738D-8A52-CF4E7CA43FDE}" v="30" dt="2024-09-09T13:57:26.884"/>
    <p1510:client id="{9B75355D-8720-F735-2C2E-A5D2A2B57E3C}" v="3950" dt="2024-09-09T13:13:48.9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30" autoAdjust="0"/>
    <p:restoredTop sz="94660"/>
  </p:normalViewPr>
  <p:slideViewPr>
    <p:cSldViewPr snapToGrid="0">
      <p:cViewPr varScale="1">
        <p:scale>
          <a:sx n="110" d="100"/>
          <a:sy n="110" d="100"/>
        </p:scale>
        <p:origin x="896"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4A0037-EA3B-4E93-B97A-E1F9AA496E3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B2B2937-80B0-4641-A47F-875A9392279A}">
      <dgm:prSet phldrT="[Text]" phldr="0"/>
      <dgm:spPr/>
      <dgm:t>
        <a:bodyPr/>
        <a:lstStyle/>
        <a:p>
          <a:pPr rtl="0"/>
          <a:r>
            <a:rPr lang="en-US" dirty="0">
              <a:latin typeface="Calibri Light" panose="020F0302020204030204"/>
            </a:rPr>
            <a:t>The uniqueness of children and their lives</a:t>
          </a:r>
          <a:endParaRPr lang="en-US" dirty="0"/>
        </a:p>
      </dgm:t>
    </dgm:pt>
    <dgm:pt modelId="{A794F27F-4512-4755-85F7-236B93798E4A}" type="parTrans" cxnId="{07DCDD15-8D3D-4265-83EA-B3C347462F86}">
      <dgm:prSet/>
      <dgm:spPr/>
      <dgm:t>
        <a:bodyPr/>
        <a:lstStyle/>
        <a:p>
          <a:endParaRPr lang="en-US"/>
        </a:p>
      </dgm:t>
    </dgm:pt>
    <dgm:pt modelId="{035445CC-3BEF-40EA-A295-CF1585416715}" type="sibTrans" cxnId="{07DCDD15-8D3D-4265-83EA-B3C347462F86}">
      <dgm:prSet/>
      <dgm:spPr/>
      <dgm:t>
        <a:bodyPr/>
        <a:lstStyle/>
        <a:p>
          <a:endParaRPr lang="en-US"/>
        </a:p>
      </dgm:t>
    </dgm:pt>
    <dgm:pt modelId="{A98207CE-5F7C-4946-A860-0EDB2E407280}">
      <dgm:prSet phldrT="[Text]" phldr="0"/>
      <dgm:spPr/>
      <dgm:t>
        <a:bodyPr/>
        <a:lstStyle/>
        <a:p>
          <a:pPr rtl="0"/>
          <a:r>
            <a:rPr lang="en-US" dirty="0">
              <a:latin typeface="Calibri Light" panose="020F0302020204030204"/>
            </a:rPr>
            <a:t>The</a:t>
          </a:r>
          <a:r>
            <a:rPr lang="en-US" dirty="0"/>
            <a:t> role of family in children’s lives</a:t>
          </a:r>
        </a:p>
      </dgm:t>
    </dgm:pt>
    <dgm:pt modelId="{263AFDE7-74C1-456D-A1DA-61E72F279274}" type="parTrans" cxnId="{DBAAE81A-6920-4F57-8197-4AA26CA99F23}">
      <dgm:prSet/>
      <dgm:spPr/>
      <dgm:t>
        <a:bodyPr/>
        <a:lstStyle/>
        <a:p>
          <a:endParaRPr lang="en-US"/>
        </a:p>
      </dgm:t>
    </dgm:pt>
    <dgm:pt modelId="{C4E7CA0F-7DDA-460F-8201-CEED4454EBE0}" type="sibTrans" cxnId="{DBAAE81A-6920-4F57-8197-4AA26CA99F23}">
      <dgm:prSet/>
      <dgm:spPr/>
      <dgm:t>
        <a:bodyPr/>
        <a:lstStyle/>
        <a:p>
          <a:endParaRPr lang="en-US"/>
        </a:p>
      </dgm:t>
    </dgm:pt>
    <dgm:pt modelId="{B28B8745-1AAB-4CAA-A4D7-2D0FD657D1D3}">
      <dgm:prSet phldrT="[Text]" phldr="0"/>
      <dgm:spPr/>
      <dgm:t>
        <a:bodyPr/>
        <a:lstStyle/>
        <a:p>
          <a:pPr rtl="0"/>
          <a:r>
            <a:rPr lang="en-US" dirty="0">
              <a:latin typeface="Calibri Light" panose="020F0302020204030204"/>
            </a:rPr>
            <a:t>The community and culture of Ballymun </a:t>
          </a:r>
          <a:endParaRPr lang="en-US" dirty="0"/>
        </a:p>
      </dgm:t>
    </dgm:pt>
    <dgm:pt modelId="{7E176EA2-A047-4B1B-A9E2-FBE20E7CF54B}" type="parTrans" cxnId="{C0372533-004D-4C86-9A26-D06404092E1C}">
      <dgm:prSet/>
      <dgm:spPr/>
      <dgm:t>
        <a:bodyPr/>
        <a:lstStyle/>
        <a:p>
          <a:endParaRPr lang="en-US"/>
        </a:p>
      </dgm:t>
    </dgm:pt>
    <dgm:pt modelId="{264C1E09-E154-4E28-864B-305B8B7D688D}" type="sibTrans" cxnId="{C0372533-004D-4C86-9A26-D06404092E1C}">
      <dgm:prSet/>
      <dgm:spPr/>
      <dgm:t>
        <a:bodyPr/>
        <a:lstStyle/>
        <a:p>
          <a:endParaRPr lang="en-US"/>
        </a:p>
      </dgm:t>
    </dgm:pt>
    <dgm:pt modelId="{995F53AE-4DAF-4458-B57A-7CAEBBE8339D}">
      <dgm:prSet phldr="0"/>
      <dgm:spPr/>
      <dgm:t>
        <a:bodyPr/>
        <a:lstStyle/>
        <a:p>
          <a:pPr rtl="0"/>
          <a:r>
            <a:rPr lang="en-US" dirty="0">
              <a:latin typeface="Calibri Light" panose="020F0302020204030204"/>
            </a:rPr>
            <a:t>Our staff</a:t>
          </a:r>
        </a:p>
      </dgm:t>
    </dgm:pt>
    <dgm:pt modelId="{D65B348F-F8EA-462C-B3C2-F52EF54877F9}" type="parTrans" cxnId="{18908DB4-44B8-46D0-8020-CA1B0BE4EA41}">
      <dgm:prSet/>
      <dgm:spPr/>
    </dgm:pt>
    <dgm:pt modelId="{DCA5EBE2-4156-44B6-AD27-7C7D695B3A05}" type="sibTrans" cxnId="{18908DB4-44B8-46D0-8020-CA1B0BE4EA41}">
      <dgm:prSet/>
      <dgm:spPr/>
    </dgm:pt>
    <dgm:pt modelId="{E43958D3-0271-44CC-9500-6AF8404B7811}">
      <dgm:prSet phldr="0"/>
      <dgm:spPr/>
      <dgm:t>
        <a:bodyPr/>
        <a:lstStyle/>
        <a:p>
          <a:r>
            <a:rPr lang="en-US" dirty="0">
              <a:latin typeface="Calibri Light" panose="020F0302020204030204"/>
            </a:rPr>
            <a:t>The impact of early care and education for children</a:t>
          </a:r>
          <a:endParaRPr lang="en-US" dirty="0"/>
        </a:p>
      </dgm:t>
    </dgm:pt>
    <dgm:pt modelId="{D637F622-6180-4909-B8AA-0E6F2CF1AFE8}" type="parTrans" cxnId="{99809B70-1177-464E-B8CE-9580583C26B9}">
      <dgm:prSet/>
      <dgm:spPr/>
    </dgm:pt>
    <dgm:pt modelId="{F6602D09-734D-48DA-AFCF-7BC005C28CEC}" type="sibTrans" cxnId="{99809B70-1177-464E-B8CE-9580583C26B9}">
      <dgm:prSet/>
      <dgm:spPr/>
    </dgm:pt>
    <dgm:pt modelId="{6CD9654B-7404-4FC5-9B05-DB8E95856D77}">
      <dgm:prSet phldr="0"/>
      <dgm:spPr/>
      <dgm:t>
        <a:bodyPr/>
        <a:lstStyle/>
        <a:p>
          <a:pPr rtl="0"/>
          <a:r>
            <a:rPr lang="en-US" dirty="0">
              <a:latin typeface="Calibri Light" panose="020F0302020204030204"/>
            </a:rPr>
            <a:t>Collaboration with our stakeholders</a:t>
          </a:r>
        </a:p>
      </dgm:t>
    </dgm:pt>
    <dgm:pt modelId="{60704B4B-D16E-4637-92A2-5B1EFF67F68E}" type="parTrans" cxnId="{188571D4-99A3-4C72-8E34-EECAD351323E}">
      <dgm:prSet/>
      <dgm:spPr/>
    </dgm:pt>
    <dgm:pt modelId="{4E31BED6-4D69-4B31-804A-3E81CE3C67C4}" type="sibTrans" cxnId="{188571D4-99A3-4C72-8E34-EECAD351323E}">
      <dgm:prSet/>
      <dgm:spPr/>
    </dgm:pt>
    <dgm:pt modelId="{377C520E-157C-4ADA-A90F-98A2692EBF32}">
      <dgm:prSet phldr="0"/>
      <dgm:spPr/>
      <dgm:t>
        <a:bodyPr/>
        <a:lstStyle/>
        <a:p>
          <a:pPr rtl="0"/>
          <a:r>
            <a:rPr lang="en-US" dirty="0">
              <a:latin typeface="Calibri Light" panose="020F0302020204030204"/>
            </a:rPr>
            <a:t>The importance of continuing professional development for staff</a:t>
          </a:r>
        </a:p>
      </dgm:t>
    </dgm:pt>
    <dgm:pt modelId="{CB6DE82B-0249-451D-92ED-35DBCB26B181}" type="parTrans" cxnId="{D05E7F1D-DB6E-4740-8F0D-B672F14FAD95}">
      <dgm:prSet/>
      <dgm:spPr/>
    </dgm:pt>
    <dgm:pt modelId="{A5E8B981-2AAF-41D4-B09B-9128F122E345}" type="sibTrans" cxnId="{D05E7F1D-DB6E-4740-8F0D-B672F14FAD95}">
      <dgm:prSet/>
      <dgm:spPr/>
    </dgm:pt>
    <dgm:pt modelId="{3A6E0ED4-DC02-4DAC-97CE-1E3A22139018}" type="pres">
      <dgm:prSet presAssocID="{114A0037-EA3B-4E93-B97A-E1F9AA496E39}" presName="vert0" presStyleCnt="0">
        <dgm:presLayoutVars>
          <dgm:dir/>
          <dgm:animOne val="branch"/>
          <dgm:animLvl val="lvl"/>
        </dgm:presLayoutVars>
      </dgm:prSet>
      <dgm:spPr/>
    </dgm:pt>
    <dgm:pt modelId="{402FADE2-ABB3-4481-A353-4E3261171087}" type="pres">
      <dgm:prSet presAssocID="{8B2B2937-80B0-4641-A47F-875A9392279A}" presName="thickLine" presStyleLbl="alignNode1" presStyleIdx="0" presStyleCnt="7"/>
      <dgm:spPr/>
    </dgm:pt>
    <dgm:pt modelId="{FDF8DCCF-1505-4350-85C4-759AC2B55C96}" type="pres">
      <dgm:prSet presAssocID="{8B2B2937-80B0-4641-A47F-875A9392279A}" presName="horz1" presStyleCnt="0"/>
      <dgm:spPr/>
    </dgm:pt>
    <dgm:pt modelId="{4B8781E9-B14E-447A-8718-3EBD2E904928}" type="pres">
      <dgm:prSet presAssocID="{8B2B2937-80B0-4641-A47F-875A9392279A}" presName="tx1" presStyleLbl="revTx" presStyleIdx="0" presStyleCnt="7"/>
      <dgm:spPr/>
    </dgm:pt>
    <dgm:pt modelId="{9CD9E44C-9054-43D2-9865-10110E17D8F2}" type="pres">
      <dgm:prSet presAssocID="{8B2B2937-80B0-4641-A47F-875A9392279A}" presName="vert1" presStyleCnt="0"/>
      <dgm:spPr/>
    </dgm:pt>
    <dgm:pt modelId="{4705A901-DF4E-45F5-B84D-07C7BD21B4EF}" type="pres">
      <dgm:prSet presAssocID="{A98207CE-5F7C-4946-A860-0EDB2E407280}" presName="thickLine" presStyleLbl="alignNode1" presStyleIdx="1" presStyleCnt="7"/>
      <dgm:spPr/>
    </dgm:pt>
    <dgm:pt modelId="{854FFADB-641B-440E-A529-5F9A7D6A1FBF}" type="pres">
      <dgm:prSet presAssocID="{A98207CE-5F7C-4946-A860-0EDB2E407280}" presName="horz1" presStyleCnt="0"/>
      <dgm:spPr/>
    </dgm:pt>
    <dgm:pt modelId="{8C006A12-FD37-49EC-ABB6-9A429C240ADA}" type="pres">
      <dgm:prSet presAssocID="{A98207CE-5F7C-4946-A860-0EDB2E407280}" presName="tx1" presStyleLbl="revTx" presStyleIdx="1" presStyleCnt="7"/>
      <dgm:spPr/>
    </dgm:pt>
    <dgm:pt modelId="{416408FB-EA3C-4DFE-8FB2-11C732EC9F01}" type="pres">
      <dgm:prSet presAssocID="{A98207CE-5F7C-4946-A860-0EDB2E407280}" presName="vert1" presStyleCnt="0"/>
      <dgm:spPr/>
    </dgm:pt>
    <dgm:pt modelId="{B007B4B3-E5DE-4EE9-B861-F369F56BF5C4}" type="pres">
      <dgm:prSet presAssocID="{B28B8745-1AAB-4CAA-A4D7-2D0FD657D1D3}" presName="thickLine" presStyleLbl="alignNode1" presStyleIdx="2" presStyleCnt="7"/>
      <dgm:spPr/>
    </dgm:pt>
    <dgm:pt modelId="{F0A95FC7-C0AE-4800-B74B-36DA38420210}" type="pres">
      <dgm:prSet presAssocID="{B28B8745-1AAB-4CAA-A4D7-2D0FD657D1D3}" presName="horz1" presStyleCnt="0"/>
      <dgm:spPr/>
    </dgm:pt>
    <dgm:pt modelId="{6C3822A3-85EF-4944-9AFE-DEE6E8BCB9D9}" type="pres">
      <dgm:prSet presAssocID="{B28B8745-1AAB-4CAA-A4D7-2D0FD657D1D3}" presName="tx1" presStyleLbl="revTx" presStyleIdx="2" presStyleCnt="7"/>
      <dgm:spPr/>
    </dgm:pt>
    <dgm:pt modelId="{1FF4E2B2-C851-417F-86DE-2CD6FEFE6902}" type="pres">
      <dgm:prSet presAssocID="{B28B8745-1AAB-4CAA-A4D7-2D0FD657D1D3}" presName="vert1" presStyleCnt="0"/>
      <dgm:spPr/>
    </dgm:pt>
    <dgm:pt modelId="{6E7C60E4-C6CB-4B1F-AF05-31D4FAD59B34}" type="pres">
      <dgm:prSet presAssocID="{995F53AE-4DAF-4458-B57A-7CAEBBE8339D}" presName="thickLine" presStyleLbl="alignNode1" presStyleIdx="3" presStyleCnt="7"/>
      <dgm:spPr/>
    </dgm:pt>
    <dgm:pt modelId="{B1C722D8-E7C4-4391-9451-81967CC86526}" type="pres">
      <dgm:prSet presAssocID="{995F53AE-4DAF-4458-B57A-7CAEBBE8339D}" presName="horz1" presStyleCnt="0"/>
      <dgm:spPr/>
    </dgm:pt>
    <dgm:pt modelId="{3C32CB2B-CCEB-4847-91A9-F5D2719B2487}" type="pres">
      <dgm:prSet presAssocID="{995F53AE-4DAF-4458-B57A-7CAEBBE8339D}" presName="tx1" presStyleLbl="revTx" presStyleIdx="3" presStyleCnt="7"/>
      <dgm:spPr/>
    </dgm:pt>
    <dgm:pt modelId="{464A938C-E220-4383-BD6B-4788CA5ACC85}" type="pres">
      <dgm:prSet presAssocID="{995F53AE-4DAF-4458-B57A-7CAEBBE8339D}" presName="vert1" presStyleCnt="0"/>
      <dgm:spPr/>
    </dgm:pt>
    <dgm:pt modelId="{D4F70CC2-C4B0-4444-B1D3-CD10F3B99EA1}" type="pres">
      <dgm:prSet presAssocID="{E43958D3-0271-44CC-9500-6AF8404B7811}" presName="thickLine" presStyleLbl="alignNode1" presStyleIdx="4" presStyleCnt="7"/>
      <dgm:spPr/>
    </dgm:pt>
    <dgm:pt modelId="{82DF3DDE-BAE6-40CD-9C0F-70AC3BC21978}" type="pres">
      <dgm:prSet presAssocID="{E43958D3-0271-44CC-9500-6AF8404B7811}" presName="horz1" presStyleCnt="0"/>
      <dgm:spPr/>
    </dgm:pt>
    <dgm:pt modelId="{ECDA3A35-83FC-4461-BF51-B8A2500431C5}" type="pres">
      <dgm:prSet presAssocID="{E43958D3-0271-44CC-9500-6AF8404B7811}" presName="tx1" presStyleLbl="revTx" presStyleIdx="4" presStyleCnt="7"/>
      <dgm:spPr/>
    </dgm:pt>
    <dgm:pt modelId="{EFCE5A5B-E350-44B2-A51C-8BD6EC85593C}" type="pres">
      <dgm:prSet presAssocID="{E43958D3-0271-44CC-9500-6AF8404B7811}" presName="vert1" presStyleCnt="0"/>
      <dgm:spPr/>
    </dgm:pt>
    <dgm:pt modelId="{3CF1DD59-4A95-47A4-80C6-39EFB7F4C868}" type="pres">
      <dgm:prSet presAssocID="{6CD9654B-7404-4FC5-9B05-DB8E95856D77}" presName="thickLine" presStyleLbl="alignNode1" presStyleIdx="5" presStyleCnt="7"/>
      <dgm:spPr/>
    </dgm:pt>
    <dgm:pt modelId="{19D4C2DD-73A2-456B-BF15-F9E08A9F3547}" type="pres">
      <dgm:prSet presAssocID="{6CD9654B-7404-4FC5-9B05-DB8E95856D77}" presName="horz1" presStyleCnt="0"/>
      <dgm:spPr/>
    </dgm:pt>
    <dgm:pt modelId="{9095421E-C405-4902-B5DE-0156419FDE3B}" type="pres">
      <dgm:prSet presAssocID="{6CD9654B-7404-4FC5-9B05-DB8E95856D77}" presName="tx1" presStyleLbl="revTx" presStyleIdx="5" presStyleCnt="7"/>
      <dgm:spPr/>
    </dgm:pt>
    <dgm:pt modelId="{37BF8469-50F5-496F-9F92-2F7A28EAE485}" type="pres">
      <dgm:prSet presAssocID="{6CD9654B-7404-4FC5-9B05-DB8E95856D77}" presName="vert1" presStyleCnt="0"/>
      <dgm:spPr/>
    </dgm:pt>
    <dgm:pt modelId="{043A8B39-9128-46D8-B7B0-1754599A8D75}" type="pres">
      <dgm:prSet presAssocID="{377C520E-157C-4ADA-A90F-98A2692EBF32}" presName="thickLine" presStyleLbl="alignNode1" presStyleIdx="6" presStyleCnt="7"/>
      <dgm:spPr/>
    </dgm:pt>
    <dgm:pt modelId="{1A46CADC-B2F3-4EF1-B5FC-601A029BAB24}" type="pres">
      <dgm:prSet presAssocID="{377C520E-157C-4ADA-A90F-98A2692EBF32}" presName="horz1" presStyleCnt="0"/>
      <dgm:spPr/>
    </dgm:pt>
    <dgm:pt modelId="{08E71052-D587-4D9B-B8EA-14F3F0F41971}" type="pres">
      <dgm:prSet presAssocID="{377C520E-157C-4ADA-A90F-98A2692EBF32}" presName="tx1" presStyleLbl="revTx" presStyleIdx="6" presStyleCnt="7"/>
      <dgm:spPr/>
    </dgm:pt>
    <dgm:pt modelId="{9BE919AB-AE86-4466-9932-0506993954FD}" type="pres">
      <dgm:prSet presAssocID="{377C520E-157C-4ADA-A90F-98A2692EBF32}" presName="vert1" presStyleCnt="0"/>
      <dgm:spPr/>
    </dgm:pt>
  </dgm:ptLst>
  <dgm:cxnLst>
    <dgm:cxn modelId="{BBFF510D-62B2-4D98-BD20-EED9A4B565A4}" type="presOf" srcId="{995F53AE-4DAF-4458-B57A-7CAEBBE8339D}" destId="{3C32CB2B-CCEB-4847-91A9-F5D2719B2487}" srcOrd="0" destOrd="0" presId="urn:microsoft.com/office/officeart/2008/layout/LinedList"/>
    <dgm:cxn modelId="{07DCDD15-8D3D-4265-83EA-B3C347462F86}" srcId="{114A0037-EA3B-4E93-B97A-E1F9AA496E39}" destId="{8B2B2937-80B0-4641-A47F-875A9392279A}" srcOrd="0" destOrd="0" parTransId="{A794F27F-4512-4755-85F7-236B93798E4A}" sibTransId="{035445CC-3BEF-40EA-A295-CF1585416715}"/>
    <dgm:cxn modelId="{DBAAE81A-6920-4F57-8197-4AA26CA99F23}" srcId="{114A0037-EA3B-4E93-B97A-E1F9AA496E39}" destId="{A98207CE-5F7C-4946-A860-0EDB2E407280}" srcOrd="1" destOrd="0" parTransId="{263AFDE7-74C1-456D-A1DA-61E72F279274}" sibTransId="{C4E7CA0F-7DDA-460F-8201-CEED4454EBE0}"/>
    <dgm:cxn modelId="{D05E7F1D-DB6E-4740-8F0D-B672F14FAD95}" srcId="{114A0037-EA3B-4E93-B97A-E1F9AA496E39}" destId="{377C520E-157C-4ADA-A90F-98A2692EBF32}" srcOrd="6" destOrd="0" parTransId="{CB6DE82B-0249-451D-92ED-35DBCB26B181}" sibTransId="{A5E8B981-2AAF-41D4-B09B-9128F122E345}"/>
    <dgm:cxn modelId="{F159A830-50C4-432F-882B-3BF7BCA36AAA}" type="presOf" srcId="{8B2B2937-80B0-4641-A47F-875A9392279A}" destId="{4B8781E9-B14E-447A-8718-3EBD2E904928}" srcOrd="0" destOrd="0" presId="urn:microsoft.com/office/officeart/2008/layout/LinedList"/>
    <dgm:cxn modelId="{C0372533-004D-4C86-9A26-D06404092E1C}" srcId="{114A0037-EA3B-4E93-B97A-E1F9AA496E39}" destId="{B28B8745-1AAB-4CAA-A4D7-2D0FD657D1D3}" srcOrd="2" destOrd="0" parTransId="{7E176EA2-A047-4B1B-A9E2-FBE20E7CF54B}" sibTransId="{264C1E09-E154-4E28-864B-305B8B7D688D}"/>
    <dgm:cxn modelId="{F0B4E338-8D6C-4A44-B503-B6A5E70CAD64}" type="presOf" srcId="{6CD9654B-7404-4FC5-9B05-DB8E95856D77}" destId="{9095421E-C405-4902-B5DE-0156419FDE3B}" srcOrd="0" destOrd="0" presId="urn:microsoft.com/office/officeart/2008/layout/LinedList"/>
    <dgm:cxn modelId="{087A116E-8646-4C80-B5FC-084C46309E6E}" type="presOf" srcId="{A98207CE-5F7C-4946-A860-0EDB2E407280}" destId="{8C006A12-FD37-49EC-ABB6-9A429C240ADA}" srcOrd="0" destOrd="0" presId="urn:microsoft.com/office/officeart/2008/layout/LinedList"/>
    <dgm:cxn modelId="{99809B70-1177-464E-B8CE-9580583C26B9}" srcId="{114A0037-EA3B-4E93-B97A-E1F9AA496E39}" destId="{E43958D3-0271-44CC-9500-6AF8404B7811}" srcOrd="4" destOrd="0" parTransId="{D637F622-6180-4909-B8AA-0E6F2CF1AFE8}" sibTransId="{F6602D09-734D-48DA-AFCF-7BC005C28CEC}"/>
    <dgm:cxn modelId="{18908DB4-44B8-46D0-8020-CA1B0BE4EA41}" srcId="{114A0037-EA3B-4E93-B97A-E1F9AA496E39}" destId="{995F53AE-4DAF-4458-B57A-7CAEBBE8339D}" srcOrd="3" destOrd="0" parTransId="{D65B348F-F8EA-462C-B3C2-F52EF54877F9}" sibTransId="{DCA5EBE2-4156-44B6-AD27-7C7D695B3A05}"/>
    <dgm:cxn modelId="{255125BE-F770-4C55-ADA2-1692DCFCF389}" type="presOf" srcId="{B28B8745-1AAB-4CAA-A4D7-2D0FD657D1D3}" destId="{6C3822A3-85EF-4944-9AFE-DEE6E8BCB9D9}" srcOrd="0" destOrd="0" presId="urn:microsoft.com/office/officeart/2008/layout/LinedList"/>
    <dgm:cxn modelId="{0776B6C7-7D0F-46DA-A8BB-9D26FEA7A231}" type="presOf" srcId="{E43958D3-0271-44CC-9500-6AF8404B7811}" destId="{ECDA3A35-83FC-4461-BF51-B8A2500431C5}" srcOrd="0" destOrd="0" presId="urn:microsoft.com/office/officeart/2008/layout/LinedList"/>
    <dgm:cxn modelId="{88342BCB-3680-48D8-8760-60E6BD481ACB}" type="presOf" srcId="{114A0037-EA3B-4E93-B97A-E1F9AA496E39}" destId="{3A6E0ED4-DC02-4DAC-97CE-1E3A22139018}" srcOrd="0" destOrd="0" presId="urn:microsoft.com/office/officeart/2008/layout/LinedList"/>
    <dgm:cxn modelId="{188571D4-99A3-4C72-8E34-EECAD351323E}" srcId="{114A0037-EA3B-4E93-B97A-E1F9AA496E39}" destId="{6CD9654B-7404-4FC5-9B05-DB8E95856D77}" srcOrd="5" destOrd="0" parTransId="{60704B4B-D16E-4637-92A2-5B1EFF67F68E}" sibTransId="{4E31BED6-4D69-4B31-804A-3E81CE3C67C4}"/>
    <dgm:cxn modelId="{0A7C8EEB-287A-4AE5-8775-558D11C7E5FF}" type="presOf" srcId="{377C520E-157C-4ADA-A90F-98A2692EBF32}" destId="{08E71052-D587-4D9B-B8EA-14F3F0F41971}" srcOrd="0" destOrd="0" presId="urn:microsoft.com/office/officeart/2008/layout/LinedList"/>
    <dgm:cxn modelId="{DDEC5E0D-0BD8-43BA-8845-E23394668D5C}" type="presParOf" srcId="{3A6E0ED4-DC02-4DAC-97CE-1E3A22139018}" destId="{402FADE2-ABB3-4481-A353-4E3261171087}" srcOrd="0" destOrd="0" presId="urn:microsoft.com/office/officeart/2008/layout/LinedList"/>
    <dgm:cxn modelId="{98564E3E-0354-453E-857C-EDDF994AA80E}" type="presParOf" srcId="{3A6E0ED4-DC02-4DAC-97CE-1E3A22139018}" destId="{FDF8DCCF-1505-4350-85C4-759AC2B55C96}" srcOrd="1" destOrd="0" presId="urn:microsoft.com/office/officeart/2008/layout/LinedList"/>
    <dgm:cxn modelId="{F5AD78A5-9A7F-4ABA-AB8A-9D53381D37D9}" type="presParOf" srcId="{FDF8DCCF-1505-4350-85C4-759AC2B55C96}" destId="{4B8781E9-B14E-447A-8718-3EBD2E904928}" srcOrd="0" destOrd="0" presId="urn:microsoft.com/office/officeart/2008/layout/LinedList"/>
    <dgm:cxn modelId="{6DB53747-F27F-47D6-9F47-1EE06DF37B4F}" type="presParOf" srcId="{FDF8DCCF-1505-4350-85C4-759AC2B55C96}" destId="{9CD9E44C-9054-43D2-9865-10110E17D8F2}" srcOrd="1" destOrd="0" presId="urn:microsoft.com/office/officeart/2008/layout/LinedList"/>
    <dgm:cxn modelId="{C044D0A2-E496-4A5B-B623-0629EC5C7548}" type="presParOf" srcId="{3A6E0ED4-DC02-4DAC-97CE-1E3A22139018}" destId="{4705A901-DF4E-45F5-B84D-07C7BD21B4EF}" srcOrd="2" destOrd="0" presId="urn:microsoft.com/office/officeart/2008/layout/LinedList"/>
    <dgm:cxn modelId="{1F0A0E3D-8700-402E-AE15-FDD62EABBB29}" type="presParOf" srcId="{3A6E0ED4-DC02-4DAC-97CE-1E3A22139018}" destId="{854FFADB-641B-440E-A529-5F9A7D6A1FBF}" srcOrd="3" destOrd="0" presId="urn:microsoft.com/office/officeart/2008/layout/LinedList"/>
    <dgm:cxn modelId="{66B6FFC4-C478-4331-BB85-DD811AF24F39}" type="presParOf" srcId="{854FFADB-641B-440E-A529-5F9A7D6A1FBF}" destId="{8C006A12-FD37-49EC-ABB6-9A429C240ADA}" srcOrd="0" destOrd="0" presId="urn:microsoft.com/office/officeart/2008/layout/LinedList"/>
    <dgm:cxn modelId="{BE3F536E-2F03-4B4D-A9FF-E9FDF136B016}" type="presParOf" srcId="{854FFADB-641B-440E-A529-5F9A7D6A1FBF}" destId="{416408FB-EA3C-4DFE-8FB2-11C732EC9F01}" srcOrd="1" destOrd="0" presId="urn:microsoft.com/office/officeart/2008/layout/LinedList"/>
    <dgm:cxn modelId="{8E538199-4F00-4F3E-82EF-E9918544DB8F}" type="presParOf" srcId="{3A6E0ED4-DC02-4DAC-97CE-1E3A22139018}" destId="{B007B4B3-E5DE-4EE9-B861-F369F56BF5C4}" srcOrd="4" destOrd="0" presId="urn:microsoft.com/office/officeart/2008/layout/LinedList"/>
    <dgm:cxn modelId="{A5C4F056-2DD4-426E-BB70-9A5CC1F23A89}" type="presParOf" srcId="{3A6E0ED4-DC02-4DAC-97CE-1E3A22139018}" destId="{F0A95FC7-C0AE-4800-B74B-36DA38420210}" srcOrd="5" destOrd="0" presId="urn:microsoft.com/office/officeart/2008/layout/LinedList"/>
    <dgm:cxn modelId="{2DE78DF6-E8F0-4CDE-A45B-14F2C3BD5665}" type="presParOf" srcId="{F0A95FC7-C0AE-4800-B74B-36DA38420210}" destId="{6C3822A3-85EF-4944-9AFE-DEE6E8BCB9D9}" srcOrd="0" destOrd="0" presId="urn:microsoft.com/office/officeart/2008/layout/LinedList"/>
    <dgm:cxn modelId="{CDF31040-8573-4B84-A1DB-E6F2B7DB803C}" type="presParOf" srcId="{F0A95FC7-C0AE-4800-B74B-36DA38420210}" destId="{1FF4E2B2-C851-417F-86DE-2CD6FEFE6902}" srcOrd="1" destOrd="0" presId="urn:microsoft.com/office/officeart/2008/layout/LinedList"/>
    <dgm:cxn modelId="{BD6B663E-8444-4507-93BA-97125D24416A}" type="presParOf" srcId="{3A6E0ED4-DC02-4DAC-97CE-1E3A22139018}" destId="{6E7C60E4-C6CB-4B1F-AF05-31D4FAD59B34}" srcOrd="6" destOrd="0" presId="urn:microsoft.com/office/officeart/2008/layout/LinedList"/>
    <dgm:cxn modelId="{6030D1C5-0812-44A7-B852-EC2C14DEDEA5}" type="presParOf" srcId="{3A6E0ED4-DC02-4DAC-97CE-1E3A22139018}" destId="{B1C722D8-E7C4-4391-9451-81967CC86526}" srcOrd="7" destOrd="0" presId="urn:microsoft.com/office/officeart/2008/layout/LinedList"/>
    <dgm:cxn modelId="{60155756-7077-4F85-BFB8-8775AD6F4728}" type="presParOf" srcId="{B1C722D8-E7C4-4391-9451-81967CC86526}" destId="{3C32CB2B-CCEB-4847-91A9-F5D2719B2487}" srcOrd="0" destOrd="0" presId="urn:microsoft.com/office/officeart/2008/layout/LinedList"/>
    <dgm:cxn modelId="{97C9E12C-351C-4B74-8679-A228842F376C}" type="presParOf" srcId="{B1C722D8-E7C4-4391-9451-81967CC86526}" destId="{464A938C-E220-4383-BD6B-4788CA5ACC85}" srcOrd="1" destOrd="0" presId="urn:microsoft.com/office/officeart/2008/layout/LinedList"/>
    <dgm:cxn modelId="{410877A7-2968-45D4-89C6-5B8E92173598}" type="presParOf" srcId="{3A6E0ED4-DC02-4DAC-97CE-1E3A22139018}" destId="{D4F70CC2-C4B0-4444-B1D3-CD10F3B99EA1}" srcOrd="8" destOrd="0" presId="urn:microsoft.com/office/officeart/2008/layout/LinedList"/>
    <dgm:cxn modelId="{C8E0048F-2243-4125-8E78-09A960D406E6}" type="presParOf" srcId="{3A6E0ED4-DC02-4DAC-97CE-1E3A22139018}" destId="{82DF3DDE-BAE6-40CD-9C0F-70AC3BC21978}" srcOrd="9" destOrd="0" presId="urn:microsoft.com/office/officeart/2008/layout/LinedList"/>
    <dgm:cxn modelId="{BF3657BA-F366-469C-A2E4-4D760E0B75AB}" type="presParOf" srcId="{82DF3DDE-BAE6-40CD-9C0F-70AC3BC21978}" destId="{ECDA3A35-83FC-4461-BF51-B8A2500431C5}" srcOrd="0" destOrd="0" presId="urn:microsoft.com/office/officeart/2008/layout/LinedList"/>
    <dgm:cxn modelId="{1463FBC7-7AAF-45B3-A6A2-1D3AD9F73A3B}" type="presParOf" srcId="{82DF3DDE-BAE6-40CD-9C0F-70AC3BC21978}" destId="{EFCE5A5B-E350-44B2-A51C-8BD6EC85593C}" srcOrd="1" destOrd="0" presId="urn:microsoft.com/office/officeart/2008/layout/LinedList"/>
    <dgm:cxn modelId="{82E9780D-6AE2-4FB9-92AA-EE4715A0E4D7}" type="presParOf" srcId="{3A6E0ED4-DC02-4DAC-97CE-1E3A22139018}" destId="{3CF1DD59-4A95-47A4-80C6-39EFB7F4C868}" srcOrd="10" destOrd="0" presId="urn:microsoft.com/office/officeart/2008/layout/LinedList"/>
    <dgm:cxn modelId="{426E2B97-04D7-46C6-9FDA-22C5873AC745}" type="presParOf" srcId="{3A6E0ED4-DC02-4DAC-97CE-1E3A22139018}" destId="{19D4C2DD-73A2-456B-BF15-F9E08A9F3547}" srcOrd="11" destOrd="0" presId="urn:microsoft.com/office/officeart/2008/layout/LinedList"/>
    <dgm:cxn modelId="{D58999FA-3825-404F-8F54-89A5D0EC6770}" type="presParOf" srcId="{19D4C2DD-73A2-456B-BF15-F9E08A9F3547}" destId="{9095421E-C405-4902-B5DE-0156419FDE3B}" srcOrd="0" destOrd="0" presId="urn:microsoft.com/office/officeart/2008/layout/LinedList"/>
    <dgm:cxn modelId="{7055F421-C009-4CA4-AC50-392E17D9F885}" type="presParOf" srcId="{19D4C2DD-73A2-456B-BF15-F9E08A9F3547}" destId="{37BF8469-50F5-496F-9F92-2F7A28EAE485}" srcOrd="1" destOrd="0" presId="urn:microsoft.com/office/officeart/2008/layout/LinedList"/>
    <dgm:cxn modelId="{2FB203D6-8918-4CFA-A090-9EE28DB4AB82}" type="presParOf" srcId="{3A6E0ED4-DC02-4DAC-97CE-1E3A22139018}" destId="{043A8B39-9128-46D8-B7B0-1754599A8D75}" srcOrd="12" destOrd="0" presId="urn:microsoft.com/office/officeart/2008/layout/LinedList"/>
    <dgm:cxn modelId="{90CB9A10-6FD1-4256-A733-29A0294AB84B}" type="presParOf" srcId="{3A6E0ED4-DC02-4DAC-97CE-1E3A22139018}" destId="{1A46CADC-B2F3-4EF1-B5FC-601A029BAB24}" srcOrd="13" destOrd="0" presId="urn:microsoft.com/office/officeart/2008/layout/LinedList"/>
    <dgm:cxn modelId="{9D5F82A0-3C2A-4BA4-9AD6-8223D1EE13E2}" type="presParOf" srcId="{1A46CADC-B2F3-4EF1-B5FC-601A029BAB24}" destId="{08E71052-D587-4D9B-B8EA-14F3F0F41971}" srcOrd="0" destOrd="0" presId="urn:microsoft.com/office/officeart/2008/layout/LinedList"/>
    <dgm:cxn modelId="{F81A2EF6-FEF0-410B-B7C5-D7F16F830BB5}" type="presParOf" srcId="{1A46CADC-B2F3-4EF1-B5FC-601A029BAB24}" destId="{9BE919AB-AE86-4466-9932-0506993954F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8DC4B7-E9B1-4A8F-85C4-EF157F3F4398}"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895A8CE3-E83E-41D1-A33C-AE9FB146F9B2}">
      <dgm:prSet phldrT="[Text]" phldr="0"/>
      <dgm:spPr/>
      <dgm:t>
        <a:bodyPr/>
        <a:lstStyle/>
        <a:p>
          <a:pPr rtl="0"/>
          <a:r>
            <a:rPr lang="en-US" dirty="0">
              <a:solidFill>
                <a:schemeClr val="bg1"/>
              </a:solidFill>
            </a:rPr>
            <a:t>Excellence in service delivery</a:t>
          </a:r>
        </a:p>
      </dgm:t>
    </dgm:pt>
    <dgm:pt modelId="{BFAC1616-72BA-4AB9-9220-CE7E5306BBB4}" type="parTrans" cxnId="{17522BD7-1A45-42BC-91C7-D829BACF87CD}">
      <dgm:prSet/>
      <dgm:spPr/>
      <dgm:t>
        <a:bodyPr/>
        <a:lstStyle/>
        <a:p>
          <a:endParaRPr lang="en-US"/>
        </a:p>
      </dgm:t>
    </dgm:pt>
    <dgm:pt modelId="{1FC926DA-D4A7-42F8-8059-9AF396F80CDE}" type="sibTrans" cxnId="{17522BD7-1A45-42BC-91C7-D829BACF87CD}">
      <dgm:prSet/>
      <dgm:spPr/>
      <dgm:t>
        <a:bodyPr/>
        <a:lstStyle/>
        <a:p>
          <a:endParaRPr lang="en-US"/>
        </a:p>
      </dgm:t>
    </dgm:pt>
    <dgm:pt modelId="{346BEB7F-AD9A-42D6-9E69-A594A968D209}">
      <dgm:prSet phldrT="[Text]" phldr="0"/>
      <dgm:spPr/>
      <dgm:t>
        <a:bodyPr/>
        <a:lstStyle/>
        <a:p>
          <a:pPr rtl="0"/>
          <a:r>
            <a:rPr lang="en-US" dirty="0">
              <a:solidFill>
                <a:schemeClr val="bg1"/>
              </a:solidFill>
              <a:latin typeface="Calibri Light" panose="020F0302020204030204"/>
            </a:rPr>
            <a:t>Build organisational capacity</a:t>
          </a:r>
          <a:endParaRPr lang="en-US" dirty="0">
            <a:solidFill>
              <a:schemeClr val="bg1"/>
            </a:solidFill>
          </a:endParaRPr>
        </a:p>
      </dgm:t>
    </dgm:pt>
    <dgm:pt modelId="{69ED7CAE-9CB8-4856-8EF3-B02976B98563}" type="parTrans" cxnId="{463C8B66-3BC8-4F2E-B8AD-8FE1DB8A3FF1}">
      <dgm:prSet/>
      <dgm:spPr/>
      <dgm:t>
        <a:bodyPr/>
        <a:lstStyle/>
        <a:p>
          <a:endParaRPr lang="en-US"/>
        </a:p>
      </dgm:t>
    </dgm:pt>
    <dgm:pt modelId="{2F645410-B9CB-4B94-A069-AD47554FBEE6}" type="sibTrans" cxnId="{463C8B66-3BC8-4F2E-B8AD-8FE1DB8A3FF1}">
      <dgm:prSet/>
      <dgm:spPr/>
      <dgm:t>
        <a:bodyPr/>
        <a:lstStyle/>
        <a:p>
          <a:endParaRPr lang="en-US"/>
        </a:p>
      </dgm:t>
    </dgm:pt>
    <dgm:pt modelId="{D8E9B071-8417-46A5-A7D4-8AE4DD0ACD90}">
      <dgm:prSet phldrT="[Text]" phldr="0"/>
      <dgm:spPr/>
      <dgm:t>
        <a:bodyPr/>
        <a:lstStyle/>
        <a:p>
          <a:pPr rtl="0"/>
          <a:r>
            <a:rPr lang="en-US" dirty="0">
              <a:solidFill>
                <a:schemeClr val="bg1"/>
              </a:solidFill>
              <a:latin typeface="Calibri Light" panose="020F0302020204030204"/>
            </a:rPr>
            <a:t>Extend our premises</a:t>
          </a:r>
          <a:endParaRPr lang="en-US" dirty="0">
            <a:solidFill>
              <a:schemeClr val="bg1"/>
            </a:solidFill>
          </a:endParaRPr>
        </a:p>
      </dgm:t>
    </dgm:pt>
    <dgm:pt modelId="{046539B1-F34F-4310-AF45-B15D8B99CF04}" type="parTrans" cxnId="{2F7C19FC-90DB-4A2C-B666-585E3CFF6FD0}">
      <dgm:prSet/>
      <dgm:spPr/>
      <dgm:t>
        <a:bodyPr/>
        <a:lstStyle/>
        <a:p>
          <a:endParaRPr lang="en-US"/>
        </a:p>
      </dgm:t>
    </dgm:pt>
    <dgm:pt modelId="{AB933AAC-D2AC-49E7-9731-96DED1A41AF5}" type="sibTrans" cxnId="{2F7C19FC-90DB-4A2C-B666-585E3CFF6FD0}">
      <dgm:prSet/>
      <dgm:spPr/>
      <dgm:t>
        <a:bodyPr/>
        <a:lstStyle/>
        <a:p>
          <a:endParaRPr lang="en-US"/>
        </a:p>
      </dgm:t>
    </dgm:pt>
    <dgm:pt modelId="{2462AF44-12D0-418E-B492-E77759953EB6}">
      <dgm:prSet phldrT="[Text]" phldr="0"/>
      <dgm:spPr/>
      <dgm:t>
        <a:bodyPr/>
        <a:lstStyle/>
        <a:p>
          <a:pPr rtl="0"/>
          <a:r>
            <a:rPr lang="en-US" dirty="0">
              <a:solidFill>
                <a:schemeClr val="bg1"/>
              </a:solidFill>
              <a:latin typeface="Calibri Light" panose="020F0302020204030204"/>
            </a:rPr>
            <a:t>Strengthen governance &amp;</a:t>
          </a:r>
          <a:r>
            <a:rPr lang="en-US" dirty="0">
              <a:solidFill>
                <a:schemeClr val="bg1"/>
              </a:solidFill>
            </a:rPr>
            <a:t> </a:t>
          </a:r>
          <a:r>
            <a:rPr lang="en-US" dirty="0" err="1">
              <a:solidFill>
                <a:schemeClr val="bg1"/>
              </a:solidFill>
            </a:rPr>
            <a:t>organisational</a:t>
          </a:r>
          <a:r>
            <a:rPr lang="en-US" dirty="0">
              <a:solidFill>
                <a:schemeClr val="bg1"/>
              </a:solidFill>
            </a:rPr>
            <a:t> dynamics</a:t>
          </a:r>
        </a:p>
      </dgm:t>
    </dgm:pt>
    <dgm:pt modelId="{643200FD-D209-4257-A460-171B0F5E085C}" type="parTrans" cxnId="{CC8790C0-D9A9-4E80-AA45-0A96BA9561B5}">
      <dgm:prSet/>
      <dgm:spPr/>
      <dgm:t>
        <a:bodyPr/>
        <a:lstStyle/>
        <a:p>
          <a:endParaRPr lang="en-US"/>
        </a:p>
      </dgm:t>
    </dgm:pt>
    <dgm:pt modelId="{8C32EC81-127B-46C6-9C83-A6AFC6670FE2}" type="sibTrans" cxnId="{CC8790C0-D9A9-4E80-AA45-0A96BA9561B5}">
      <dgm:prSet/>
      <dgm:spPr/>
      <dgm:t>
        <a:bodyPr/>
        <a:lstStyle/>
        <a:p>
          <a:endParaRPr lang="en-US"/>
        </a:p>
      </dgm:t>
    </dgm:pt>
    <dgm:pt modelId="{5BF7C6BF-2B64-4CCC-AC7D-8ACA61891B92}" type="pres">
      <dgm:prSet presAssocID="{1A8DC4B7-E9B1-4A8F-85C4-EF157F3F4398}" presName="Name0" presStyleCnt="0">
        <dgm:presLayoutVars>
          <dgm:dir/>
          <dgm:resizeHandles val="exact"/>
        </dgm:presLayoutVars>
      </dgm:prSet>
      <dgm:spPr/>
    </dgm:pt>
    <dgm:pt modelId="{CAAA9DB5-0D95-4D57-8F4D-929BDF50F6A0}" type="pres">
      <dgm:prSet presAssocID="{895A8CE3-E83E-41D1-A33C-AE9FB146F9B2}" presName="Name5" presStyleLbl="vennNode1" presStyleIdx="0" presStyleCnt="4">
        <dgm:presLayoutVars>
          <dgm:bulletEnabled val="1"/>
        </dgm:presLayoutVars>
      </dgm:prSet>
      <dgm:spPr>
        <a:solidFill>
          <a:srgbClr val="FF0000"/>
        </a:solidFill>
      </dgm:spPr>
    </dgm:pt>
    <dgm:pt modelId="{19A0AA57-8A44-400A-8D68-525357E9CE81}" type="pres">
      <dgm:prSet presAssocID="{1FC926DA-D4A7-42F8-8059-9AF396F80CDE}" presName="space" presStyleCnt="0"/>
      <dgm:spPr/>
    </dgm:pt>
    <dgm:pt modelId="{885A706B-278D-44CF-870A-7F2CFAA34EF1}" type="pres">
      <dgm:prSet presAssocID="{346BEB7F-AD9A-42D6-9E69-A594A968D209}" presName="Name5" presStyleLbl="vennNode1" presStyleIdx="1" presStyleCnt="4">
        <dgm:presLayoutVars>
          <dgm:bulletEnabled val="1"/>
        </dgm:presLayoutVars>
      </dgm:prSet>
      <dgm:spPr>
        <a:solidFill>
          <a:srgbClr val="00B0F0"/>
        </a:solidFill>
      </dgm:spPr>
    </dgm:pt>
    <dgm:pt modelId="{737A42FD-C781-4297-A6E7-5624FEDD6864}" type="pres">
      <dgm:prSet presAssocID="{2F645410-B9CB-4B94-A069-AD47554FBEE6}" presName="space" presStyleCnt="0"/>
      <dgm:spPr/>
    </dgm:pt>
    <dgm:pt modelId="{FE549283-4861-4D48-ABE3-EB8F602B3E7D}" type="pres">
      <dgm:prSet presAssocID="{D8E9B071-8417-46A5-A7D4-8AE4DD0ACD90}" presName="Name5" presStyleLbl="vennNode1" presStyleIdx="2" presStyleCnt="4">
        <dgm:presLayoutVars>
          <dgm:bulletEnabled val="1"/>
        </dgm:presLayoutVars>
      </dgm:prSet>
      <dgm:spPr>
        <a:solidFill>
          <a:srgbClr val="00B050"/>
        </a:solidFill>
      </dgm:spPr>
    </dgm:pt>
    <dgm:pt modelId="{CFBCA6E6-100A-42F4-9F81-C51EB353A25F}" type="pres">
      <dgm:prSet presAssocID="{AB933AAC-D2AC-49E7-9731-96DED1A41AF5}" presName="space" presStyleCnt="0"/>
      <dgm:spPr/>
    </dgm:pt>
    <dgm:pt modelId="{6B530C54-1599-41E1-BE56-565E5FF042C4}" type="pres">
      <dgm:prSet presAssocID="{2462AF44-12D0-418E-B492-E77759953EB6}" presName="Name5" presStyleLbl="vennNode1" presStyleIdx="3" presStyleCnt="4">
        <dgm:presLayoutVars>
          <dgm:bulletEnabled val="1"/>
        </dgm:presLayoutVars>
      </dgm:prSet>
      <dgm:spPr>
        <a:solidFill>
          <a:srgbClr val="7030A0"/>
        </a:solidFill>
      </dgm:spPr>
    </dgm:pt>
  </dgm:ptLst>
  <dgm:cxnLst>
    <dgm:cxn modelId="{F1568A11-337F-458B-9AB4-A26A5D417944}" type="presOf" srcId="{1A8DC4B7-E9B1-4A8F-85C4-EF157F3F4398}" destId="{5BF7C6BF-2B64-4CCC-AC7D-8ACA61891B92}" srcOrd="0" destOrd="0" presId="urn:microsoft.com/office/officeart/2005/8/layout/venn3"/>
    <dgm:cxn modelId="{463C8B66-3BC8-4F2E-B8AD-8FE1DB8A3FF1}" srcId="{1A8DC4B7-E9B1-4A8F-85C4-EF157F3F4398}" destId="{346BEB7F-AD9A-42D6-9E69-A594A968D209}" srcOrd="1" destOrd="0" parTransId="{69ED7CAE-9CB8-4856-8EF3-B02976B98563}" sibTransId="{2F645410-B9CB-4B94-A069-AD47554FBEE6}"/>
    <dgm:cxn modelId="{C3318D9D-F4CF-4976-8808-ABF9F35EDD9A}" type="presOf" srcId="{D8E9B071-8417-46A5-A7D4-8AE4DD0ACD90}" destId="{FE549283-4861-4D48-ABE3-EB8F602B3E7D}" srcOrd="0" destOrd="0" presId="urn:microsoft.com/office/officeart/2005/8/layout/venn3"/>
    <dgm:cxn modelId="{CC8790C0-D9A9-4E80-AA45-0A96BA9561B5}" srcId="{1A8DC4B7-E9B1-4A8F-85C4-EF157F3F4398}" destId="{2462AF44-12D0-418E-B492-E77759953EB6}" srcOrd="3" destOrd="0" parTransId="{643200FD-D209-4257-A460-171B0F5E085C}" sibTransId="{8C32EC81-127B-46C6-9C83-A6AFC6670FE2}"/>
    <dgm:cxn modelId="{17522BD7-1A45-42BC-91C7-D829BACF87CD}" srcId="{1A8DC4B7-E9B1-4A8F-85C4-EF157F3F4398}" destId="{895A8CE3-E83E-41D1-A33C-AE9FB146F9B2}" srcOrd="0" destOrd="0" parTransId="{BFAC1616-72BA-4AB9-9220-CE7E5306BBB4}" sibTransId="{1FC926DA-D4A7-42F8-8059-9AF396F80CDE}"/>
    <dgm:cxn modelId="{570EDBDA-D8F6-4D7B-B284-78C28DBFF86E}" type="presOf" srcId="{2462AF44-12D0-418E-B492-E77759953EB6}" destId="{6B530C54-1599-41E1-BE56-565E5FF042C4}" srcOrd="0" destOrd="0" presId="urn:microsoft.com/office/officeart/2005/8/layout/venn3"/>
    <dgm:cxn modelId="{F2E8BCE5-F8E6-4B69-8BD5-7A67992B85C5}" type="presOf" srcId="{346BEB7F-AD9A-42D6-9E69-A594A968D209}" destId="{885A706B-278D-44CF-870A-7F2CFAA34EF1}" srcOrd="0" destOrd="0" presId="urn:microsoft.com/office/officeart/2005/8/layout/venn3"/>
    <dgm:cxn modelId="{286BA7F6-2639-4483-A434-40F4B92AB4EC}" type="presOf" srcId="{895A8CE3-E83E-41D1-A33C-AE9FB146F9B2}" destId="{CAAA9DB5-0D95-4D57-8F4D-929BDF50F6A0}" srcOrd="0" destOrd="0" presId="urn:microsoft.com/office/officeart/2005/8/layout/venn3"/>
    <dgm:cxn modelId="{2F7C19FC-90DB-4A2C-B666-585E3CFF6FD0}" srcId="{1A8DC4B7-E9B1-4A8F-85C4-EF157F3F4398}" destId="{D8E9B071-8417-46A5-A7D4-8AE4DD0ACD90}" srcOrd="2" destOrd="0" parTransId="{046539B1-F34F-4310-AF45-B15D8B99CF04}" sibTransId="{AB933AAC-D2AC-49E7-9731-96DED1A41AF5}"/>
    <dgm:cxn modelId="{FD923F71-D6A6-4B5A-A6C1-239519C1DAA2}" type="presParOf" srcId="{5BF7C6BF-2B64-4CCC-AC7D-8ACA61891B92}" destId="{CAAA9DB5-0D95-4D57-8F4D-929BDF50F6A0}" srcOrd="0" destOrd="0" presId="urn:microsoft.com/office/officeart/2005/8/layout/venn3"/>
    <dgm:cxn modelId="{828C1151-5E48-4DD5-A858-DBBCFCC2BB63}" type="presParOf" srcId="{5BF7C6BF-2B64-4CCC-AC7D-8ACA61891B92}" destId="{19A0AA57-8A44-400A-8D68-525357E9CE81}" srcOrd="1" destOrd="0" presId="urn:microsoft.com/office/officeart/2005/8/layout/venn3"/>
    <dgm:cxn modelId="{2942871C-C8D4-4A71-B978-F291A0CCD831}" type="presParOf" srcId="{5BF7C6BF-2B64-4CCC-AC7D-8ACA61891B92}" destId="{885A706B-278D-44CF-870A-7F2CFAA34EF1}" srcOrd="2" destOrd="0" presId="urn:microsoft.com/office/officeart/2005/8/layout/venn3"/>
    <dgm:cxn modelId="{9724DD5F-3409-48F2-A7E5-7466F1E4B2E8}" type="presParOf" srcId="{5BF7C6BF-2B64-4CCC-AC7D-8ACA61891B92}" destId="{737A42FD-C781-4297-A6E7-5624FEDD6864}" srcOrd="3" destOrd="0" presId="urn:microsoft.com/office/officeart/2005/8/layout/venn3"/>
    <dgm:cxn modelId="{30A72175-B885-4B8D-ADC4-D81367BCE701}" type="presParOf" srcId="{5BF7C6BF-2B64-4CCC-AC7D-8ACA61891B92}" destId="{FE549283-4861-4D48-ABE3-EB8F602B3E7D}" srcOrd="4" destOrd="0" presId="urn:microsoft.com/office/officeart/2005/8/layout/venn3"/>
    <dgm:cxn modelId="{AE53C294-F29B-43E9-8113-90F98F6FAECE}" type="presParOf" srcId="{5BF7C6BF-2B64-4CCC-AC7D-8ACA61891B92}" destId="{CFBCA6E6-100A-42F4-9F81-C51EB353A25F}" srcOrd="5" destOrd="0" presId="urn:microsoft.com/office/officeart/2005/8/layout/venn3"/>
    <dgm:cxn modelId="{C9ACC1FE-4F06-4250-8423-6E2A6553042C}" type="presParOf" srcId="{5BF7C6BF-2B64-4CCC-AC7D-8ACA61891B92}" destId="{6B530C54-1599-41E1-BE56-565E5FF042C4}"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FADE2-ABB3-4481-A353-4E3261171087}">
      <dsp:nvSpPr>
        <dsp:cNvPr id="0" name=""/>
        <dsp:cNvSpPr/>
      </dsp:nvSpPr>
      <dsp:spPr>
        <a:xfrm>
          <a:off x="0" y="606"/>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781E9-B14E-447A-8718-3EBD2E904928}">
      <dsp:nvSpPr>
        <dsp:cNvPr id="0" name=""/>
        <dsp:cNvSpPr/>
      </dsp:nvSpPr>
      <dsp:spPr>
        <a:xfrm>
          <a:off x="0" y="606"/>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The uniqueness of children and their lives</a:t>
          </a:r>
          <a:endParaRPr lang="en-US" sz="1900" kern="1200" dirty="0"/>
        </a:p>
      </dsp:txBody>
      <dsp:txXfrm>
        <a:off x="0" y="606"/>
        <a:ext cx="6433698" cy="709545"/>
      </dsp:txXfrm>
    </dsp:sp>
    <dsp:sp modelId="{4705A901-DF4E-45F5-B84D-07C7BD21B4EF}">
      <dsp:nvSpPr>
        <dsp:cNvPr id="0" name=""/>
        <dsp:cNvSpPr/>
      </dsp:nvSpPr>
      <dsp:spPr>
        <a:xfrm>
          <a:off x="0" y="710152"/>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006A12-FD37-49EC-ABB6-9A429C240ADA}">
      <dsp:nvSpPr>
        <dsp:cNvPr id="0" name=""/>
        <dsp:cNvSpPr/>
      </dsp:nvSpPr>
      <dsp:spPr>
        <a:xfrm>
          <a:off x="0" y="710152"/>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The</a:t>
          </a:r>
          <a:r>
            <a:rPr lang="en-US" sz="1900" kern="1200" dirty="0"/>
            <a:t> role of family in children’s lives</a:t>
          </a:r>
        </a:p>
      </dsp:txBody>
      <dsp:txXfrm>
        <a:off x="0" y="710152"/>
        <a:ext cx="6433698" cy="709545"/>
      </dsp:txXfrm>
    </dsp:sp>
    <dsp:sp modelId="{B007B4B3-E5DE-4EE9-B861-F369F56BF5C4}">
      <dsp:nvSpPr>
        <dsp:cNvPr id="0" name=""/>
        <dsp:cNvSpPr/>
      </dsp:nvSpPr>
      <dsp:spPr>
        <a:xfrm>
          <a:off x="0" y="1419697"/>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3822A3-85EF-4944-9AFE-DEE6E8BCB9D9}">
      <dsp:nvSpPr>
        <dsp:cNvPr id="0" name=""/>
        <dsp:cNvSpPr/>
      </dsp:nvSpPr>
      <dsp:spPr>
        <a:xfrm>
          <a:off x="0" y="1419697"/>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The community and culture of Ballymun </a:t>
          </a:r>
          <a:endParaRPr lang="en-US" sz="1900" kern="1200" dirty="0"/>
        </a:p>
      </dsp:txBody>
      <dsp:txXfrm>
        <a:off x="0" y="1419697"/>
        <a:ext cx="6433698" cy="709545"/>
      </dsp:txXfrm>
    </dsp:sp>
    <dsp:sp modelId="{6E7C60E4-C6CB-4B1F-AF05-31D4FAD59B34}">
      <dsp:nvSpPr>
        <dsp:cNvPr id="0" name=""/>
        <dsp:cNvSpPr/>
      </dsp:nvSpPr>
      <dsp:spPr>
        <a:xfrm>
          <a:off x="0" y="2129243"/>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2CB2B-CCEB-4847-91A9-F5D2719B2487}">
      <dsp:nvSpPr>
        <dsp:cNvPr id="0" name=""/>
        <dsp:cNvSpPr/>
      </dsp:nvSpPr>
      <dsp:spPr>
        <a:xfrm>
          <a:off x="0" y="2129243"/>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Our staff</a:t>
          </a:r>
        </a:p>
      </dsp:txBody>
      <dsp:txXfrm>
        <a:off x="0" y="2129243"/>
        <a:ext cx="6433698" cy="709545"/>
      </dsp:txXfrm>
    </dsp:sp>
    <dsp:sp modelId="{D4F70CC2-C4B0-4444-B1D3-CD10F3B99EA1}">
      <dsp:nvSpPr>
        <dsp:cNvPr id="0" name=""/>
        <dsp:cNvSpPr/>
      </dsp:nvSpPr>
      <dsp:spPr>
        <a:xfrm>
          <a:off x="0" y="2838789"/>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DA3A35-83FC-4461-BF51-B8A2500431C5}">
      <dsp:nvSpPr>
        <dsp:cNvPr id="0" name=""/>
        <dsp:cNvSpPr/>
      </dsp:nvSpPr>
      <dsp:spPr>
        <a:xfrm>
          <a:off x="0" y="2838789"/>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latin typeface="Calibri Light" panose="020F0302020204030204"/>
            </a:rPr>
            <a:t>The impact of early care and education for children</a:t>
          </a:r>
          <a:endParaRPr lang="en-US" sz="1900" kern="1200" dirty="0"/>
        </a:p>
      </dsp:txBody>
      <dsp:txXfrm>
        <a:off x="0" y="2838789"/>
        <a:ext cx="6433698" cy="709545"/>
      </dsp:txXfrm>
    </dsp:sp>
    <dsp:sp modelId="{3CF1DD59-4A95-47A4-80C6-39EFB7F4C868}">
      <dsp:nvSpPr>
        <dsp:cNvPr id="0" name=""/>
        <dsp:cNvSpPr/>
      </dsp:nvSpPr>
      <dsp:spPr>
        <a:xfrm>
          <a:off x="0" y="3548335"/>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95421E-C405-4902-B5DE-0156419FDE3B}">
      <dsp:nvSpPr>
        <dsp:cNvPr id="0" name=""/>
        <dsp:cNvSpPr/>
      </dsp:nvSpPr>
      <dsp:spPr>
        <a:xfrm>
          <a:off x="0" y="3548335"/>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Collaboration with our stakeholders</a:t>
          </a:r>
        </a:p>
      </dsp:txBody>
      <dsp:txXfrm>
        <a:off x="0" y="3548335"/>
        <a:ext cx="6433698" cy="709545"/>
      </dsp:txXfrm>
    </dsp:sp>
    <dsp:sp modelId="{043A8B39-9128-46D8-B7B0-1754599A8D75}">
      <dsp:nvSpPr>
        <dsp:cNvPr id="0" name=""/>
        <dsp:cNvSpPr/>
      </dsp:nvSpPr>
      <dsp:spPr>
        <a:xfrm>
          <a:off x="0" y="4257880"/>
          <a:ext cx="64336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E71052-D587-4D9B-B8EA-14F3F0F41971}">
      <dsp:nvSpPr>
        <dsp:cNvPr id="0" name=""/>
        <dsp:cNvSpPr/>
      </dsp:nvSpPr>
      <dsp:spPr>
        <a:xfrm>
          <a:off x="0" y="4257880"/>
          <a:ext cx="6433698" cy="7095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kern="1200" dirty="0">
              <a:latin typeface="Calibri Light" panose="020F0302020204030204"/>
            </a:rPr>
            <a:t>The importance of continuing professional development for staff</a:t>
          </a:r>
        </a:p>
      </dsp:txBody>
      <dsp:txXfrm>
        <a:off x="0" y="4257880"/>
        <a:ext cx="6433698" cy="709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A9DB5-0D95-4D57-8F4D-929BDF50F6A0}">
      <dsp:nvSpPr>
        <dsp:cNvPr id="0" name=""/>
        <dsp:cNvSpPr/>
      </dsp:nvSpPr>
      <dsp:spPr>
        <a:xfrm>
          <a:off x="2397" y="1679262"/>
          <a:ext cx="2405696" cy="2405696"/>
        </a:xfrm>
        <a:prstGeom prst="ellipse">
          <a:avLst/>
        </a:prstGeom>
        <a:solidFill>
          <a:srgbClr val="FF000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93" tIns="25400" rIns="132393"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rPr>
            <a:t>Excellence in service delivery</a:t>
          </a:r>
        </a:p>
      </dsp:txBody>
      <dsp:txXfrm>
        <a:off x="354703" y="2031568"/>
        <a:ext cx="1701084" cy="1701084"/>
      </dsp:txXfrm>
    </dsp:sp>
    <dsp:sp modelId="{885A706B-278D-44CF-870A-7F2CFAA34EF1}">
      <dsp:nvSpPr>
        <dsp:cNvPr id="0" name=""/>
        <dsp:cNvSpPr/>
      </dsp:nvSpPr>
      <dsp:spPr>
        <a:xfrm>
          <a:off x="1926954" y="1679262"/>
          <a:ext cx="2405696" cy="2405696"/>
        </a:xfrm>
        <a:prstGeom prst="ellipse">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93" tIns="25400" rIns="132393"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latin typeface="Calibri Light" panose="020F0302020204030204"/>
            </a:rPr>
            <a:t>Build organisational capacity</a:t>
          </a:r>
          <a:endParaRPr lang="en-US" sz="2000" kern="1200" dirty="0">
            <a:solidFill>
              <a:schemeClr val="bg1"/>
            </a:solidFill>
          </a:endParaRPr>
        </a:p>
      </dsp:txBody>
      <dsp:txXfrm>
        <a:off x="2279260" y="2031568"/>
        <a:ext cx="1701084" cy="1701084"/>
      </dsp:txXfrm>
    </dsp:sp>
    <dsp:sp modelId="{FE549283-4861-4D48-ABE3-EB8F602B3E7D}">
      <dsp:nvSpPr>
        <dsp:cNvPr id="0" name=""/>
        <dsp:cNvSpPr/>
      </dsp:nvSpPr>
      <dsp:spPr>
        <a:xfrm>
          <a:off x="3851511" y="1679262"/>
          <a:ext cx="2405696" cy="2405696"/>
        </a:xfrm>
        <a:prstGeom prst="ellipse">
          <a:avLst/>
        </a:prstGeom>
        <a:solidFill>
          <a:srgbClr val="00B05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93" tIns="25400" rIns="132393"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latin typeface="Calibri Light" panose="020F0302020204030204"/>
            </a:rPr>
            <a:t>Extend our premises</a:t>
          </a:r>
          <a:endParaRPr lang="en-US" sz="2000" kern="1200" dirty="0">
            <a:solidFill>
              <a:schemeClr val="bg1"/>
            </a:solidFill>
          </a:endParaRPr>
        </a:p>
      </dsp:txBody>
      <dsp:txXfrm>
        <a:off x="4203817" y="2031568"/>
        <a:ext cx="1701084" cy="1701084"/>
      </dsp:txXfrm>
    </dsp:sp>
    <dsp:sp modelId="{6B530C54-1599-41E1-BE56-565E5FF042C4}">
      <dsp:nvSpPr>
        <dsp:cNvPr id="0" name=""/>
        <dsp:cNvSpPr/>
      </dsp:nvSpPr>
      <dsp:spPr>
        <a:xfrm>
          <a:off x="5776068" y="1679262"/>
          <a:ext cx="2405696" cy="2405696"/>
        </a:xfrm>
        <a:prstGeom prst="ellipse">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2393" tIns="25400" rIns="132393"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bg1"/>
              </a:solidFill>
              <a:latin typeface="Calibri Light" panose="020F0302020204030204"/>
            </a:rPr>
            <a:t>Strengthen governance &amp;</a:t>
          </a:r>
          <a:r>
            <a:rPr lang="en-US" sz="2000" kern="1200" dirty="0">
              <a:solidFill>
                <a:schemeClr val="bg1"/>
              </a:solidFill>
            </a:rPr>
            <a:t> </a:t>
          </a:r>
          <a:r>
            <a:rPr lang="en-US" sz="2000" kern="1200" dirty="0" err="1">
              <a:solidFill>
                <a:schemeClr val="bg1"/>
              </a:solidFill>
            </a:rPr>
            <a:t>organisational</a:t>
          </a:r>
          <a:r>
            <a:rPr lang="en-US" sz="2000" kern="1200" dirty="0">
              <a:solidFill>
                <a:schemeClr val="bg1"/>
              </a:solidFill>
            </a:rPr>
            <a:t> dynamics</a:t>
          </a:r>
        </a:p>
      </dsp:txBody>
      <dsp:txXfrm>
        <a:off x="6128374" y="2031568"/>
        <a:ext cx="1701084" cy="170108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9/19/25</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462797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B2D3E9E-A95C-48F2-B4BF-A71542E0BE9A}" type="datetimeFigureOut">
              <a:rPr lang="en-US" dirty="0"/>
              <a:t>9/19/25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45362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544072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2952B5-7A2F-4CC8-B7CE-9234E21C2837}" type="datetimeFigureOut">
              <a:rPr lang="en-US" dirty="0"/>
              <a:t>9/19/25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65621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E1DA07A-9201-4B4B-BAF2-015AFA30F520}" type="datetimeFigureOut">
              <a:rPr lang="en-US" dirty="0"/>
              <a:t>9/19/25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26517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73D7E00A-486F-4252-8B1D-E32645521F49}" type="datetimeFigureOut">
              <a:rPr lang="en-US" dirty="0"/>
              <a:t>9/19/25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190322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dirty="0"/>
              <a:t>9/19/25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83763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dirty="0"/>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dirty="0"/>
              <a:t>9/19/25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960470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0" y="0"/>
            <a:ext cx="12192000" cy="5330952"/>
          </a:xfrm>
          <a:blipFill>
            <a:blip r:embed="rId2"/>
            <a:stretch>
              <a:fillRect/>
            </a:stretch>
          </a:blip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5586B75A-687E-405C-8A0B-8D00578BA2C3}" type="datetimeFigureOut">
              <a:rPr lang="en-US" dirty="0"/>
              <a:pPr/>
              <a:t>9/19/25</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9545829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F4E5243-F52A-4D37-9694-EB26C6C31910}" type="datetimeFigureOut">
              <a:rPr lang="en-US" dirty="0"/>
              <a:t>9/19/25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633078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A77B6E1-634A-48DC-9E8B-D894023267EF}" type="datetimeFigureOut">
              <a:rPr lang="en-US" dirty="0"/>
              <a:t>9/19/25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92376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5586B75A-687E-405C-8A0B-8D00578BA2C3}" type="datetimeFigureOut">
              <a:rPr lang="en-US" dirty="0"/>
              <a:pPr/>
              <a:t>9/19/25</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485345255"/>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34459" y="4228963"/>
            <a:ext cx="3866912" cy="685138"/>
          </a:xfrm>
        </p:spPr>
        <p:txBody>
          <a:bodyPr vert="horz" lIns="91440" tIns="45720" rIns="91440" bIns="45720" rtlCol="0" anchor="t">
            <a:noAutofit/>
          </a:bodyPr>
          <a:lstStyle/>
          <a:p>
            <a:r>
              <a:rPr lang="en-US" sz="2800" dirty="0">
                <a:solidFill>
                  <a:srgbClr val="FFFFFF"/>
                </a:solidFill>
              </a:rPr>
              <a:t>Strategic Plan 2024-2029</a:t>
            </a:r>
          </a:p>
        </p:txBody>
      </p:sp>
      <p:sp>
        <p:nvSpPr>
          <p:cNvPr id="5" name="Footer Placeholder 4">
            <a:extLst>
              <a:ext uri="{FF2B5EF4-FFF2-40B4-BE49-F238E27FC236}">
                <a16:creationId xmlns:a16="http://schemas.microsoft.com/office/drawing/2014/main" id="{13536922-7CC8-3853-E56F-7807A562E315}"/>
              </a:ext>
            </a:extLst>
          </p:cNvPr>
          <p:cNvSpPr>
            <a:spLocks noGrp="1"/>
          </p:cNvSpPr>
          <p:nvPr>
            <p:ph type="ftr" sz="quarter" idx="11"/>
          </p:nvPr>
        </p:nvSpPr>
        <p:spPr/>
        <p:txBody>
          <a:bodyPr/>
          <a:lstStyle/>
          <a:p>
            <a:r>
              <a:rPr lang="en-US"/>
              <a:t>Our Nursery strategy 2024-2029</a:t>
            </a:r>
          </a:p>
        </p:txBody>
      </p:sp>
      <p:pic>
        <p:nvPicPr>
          <p:cNvPr id="4" name="Picture 3">
            <a:extLst>
              <a:ext uri="{FF2B5EF4-FFF2-40B4-BE49-F238E27FC236}">
                <a16:creationId xmlns:a16="http://schemas.microsoft.com/office/drawing/2014/main" id="{188E73FD-5D4F-BFB9-CE9A-5DBFB4E82B32}"/>
              </a:ext>
            </a:extLst>
          </p:cNvPr>
          <p:cNvPicPr>
            <a:picLocks noChangeAspect="1"/>
          </p:cNvPicPr>
          <p:nvPr/>
        </p:nvPicPr>
        <p:blipFill>
          <a:blip r:embed="rId2">
            <a:extLst>
              <a:ext uri="{28A0092B-C50C-407E-A947-70E740481C1C}">
                <a14:useLocalDpi xmlns:a14="http://schemas.microsoft.com/office/drawing/2010/main" val="0"/>
              </a:ext>
            </a:extLst>
          </a:blip>
          <a:srcRect l="5278" r="26616" b="-1"/>
          <a:stretch/>
        </p:blipFill>
        <p:spPr>
          <a:xfrm rot="5400000">
            <a:off x="336846" y="-347133"/>
            <a:ext cx="6858000" cy="7552267"/>
          </a:xfrm>
          <a:prstGeom prst="rect">
            <a:avLst/>
          </a:prstGeom>
        </p:spPr>
      </p:pic>
      <p:pic>
        <p:nvPicPr>
          <p:cNvPr id="6" name="Picture 5" descr="A logo with text overlay&#10;&#10;Description automatically generated">
            <a:extLst>
              <a:ext uri="{FF2B5EF4-FFF2-40B4-BE49-F238E27FC236}">
                <a16:creationId xmlns:a16="http://schemas.microsoft.com/office/drawing/2014/main" id="{E93A1DFD-32A3-0458-C92D-1FAFFC20ADD8}"/>
              </a:ext>
            </a:extLst>
          </p:cNvPr>
          <p:cNvPicPr>
            <a:picLocks noChangeAspect="1"/>
          </p:cNvPicPr>
          <p:nvPr/>
        </p:nvPicPr>
        <p:blipFill>
          <a:blip r:embed="rId3"/>
          <a:stretch>
            <a:fillRect/>
          </a:stretch>
        </p:blipFill>
        <p:spPr>
          <a:xfrm>
            <a:off x="7940907" y="819426"/>
            <a:ext cx="3852882" cy="2756452"/>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hild and child playing with sand&#10;&#10;Description automatically generated">
            <a:extLst>
              <a:ext uri="{FF2B5EF4-FFF2-40B4-BE49-F238E27FC236}">
                <a16:creationId xmlns:a16="http://schemas.microsoft.com/office/drawing/2014/main" id="{01AF1DD9-E2C5-1698-E707-6EA9F6DB4F69}"/>
              </a:ext>
            </a:extLst>
          </p:cNvPr>
          <p:cNvPicPr>
            <a:picLocks noGrp="1" noChangeAspect="1"/>
          </p:cNvPicPr>
          <p:nvPr>
            <p:ph sz="half" idx="2"/>
          </p:nvPr>
        </p:nvPicPr>
        <p:blipFill rotWithShape="1">
          <a:blip r:embed="rId2">
            <a:alphaModFix amt="35000"/>
          </a:blip>
          <a:srcRect l="9531" r="48281"/>
          <a:stretch/>
        </p:blipFill>
        <p:spPr>
          <a:xfrm rot="5400000">
            <a:off x="2667000" y="-2667000"/>
            <a:ext cx="6858000" cy="12192000"/>
          </a:xfrm>
          <a:prstGeom prst="rect">
            <a:avLst/>
          </a:prstGeom>
        </p:spPr>
      </p:pic>
      <p:sp>
        <p:nvSpPr>
          <p:cNvPr id="2" name="Title 1">
            <a:extLst>
              <a:ext uri="{FF2B5EF4-FFF2-40B4-BE49-F238E27FC236}">
                <a16:creationId xmlns:a16="http://schemas.microsoft.com/office/drawing/2014/main" id="{27AC57AB-7C37-D582-E665-9BCD415D4688}"/>
              </a:ext>
            </a:extLst>
          </p:cNvPr>
          <p:cNvSpPr>
            <a:spLocks noGrp="1"/>
          </p:cNvSpPr>
          <p:nvPr>
            <p:ph type="title"/>
          </p:nvPr>
        </p:nvSpPr>
        <p:spPr>
          <a:xfrm>
            <a:off x="657224" y="499533"/>
            <a:ext cx="10772775" cy="1658198"/>
          </a:xfrm>
        </p:spPr>
        <p:txBody>
          <a:bodyPr vert="horz" lIns="91440" tIns="45720" rIns="91440" bIns="45720" rtlCol="0" anchor="ctr">
            <a:normAutofit/>
          </a:bodyPr>
          <a:lstStyle/>
          <a:p>
            <a:r>
              <a:rPr lang="en-US">
                <a:solidFill>
                  <a:schemeClr val="tx1"/>
                </a:solidFill>
              </a:rPr>
              <a:t>Contents</a:t>
            </a:r>
          </a:p>
        </p:txBody>
      </p:sp>
      <p:sp>
        <p:nvSpPr>
          <p:cNvPr id="3" name="Content Placeholder 2">
            <a:extLst>
              <a:ext uri="{FF2B5EF4-FFF2-40B4-BE49-F238E27FC236}">
                <a16:creationId xmlns:a16="http://schemas.microsoft.com/office/drawing/2014/main" id="{668DEADA-9226-BBDA-D639-B05632AA2310}"/>
              </a:ext>
            </a:extLst>
          </p:cNvPr>
          <p:cNvSpPr>
            <a:spLocks noGrp="1"/>
          </p:cNvSpPr>
          <p:nvPr>
            <p:ph sz="half" idx="1"/>
          </p:nvPr>
        </p:nvSpPr>
        <p:spPr>
          <a:xfrm>
            <a:off x="687699" y="2011680"/>
            <a:ext cx="5154683" cy="3766185"/>
          </a:xfrm>
        </p:spPr>
        <p:txBody>
          <a:bodyPr vert="horz" lIns="91440" tIns="45720" rIns="91440" bIns="45720" rtlCol="0">
            <a:normAutofit/>
          </a:bodyPr>
          <a:lstStyle/>
          <a:p>
            <a:pPr marL="514350"/>
            <a:r>
              <a:rPr lang="en-US">
                <a:solidFill>
                  <a:schemeClr val="tx1"/>
                </a:solidFill>
              </a:rPr>
              <a:t>Introduction</a:t>
            </a:r>
          </a:p>
          <a:p>
            <a:pPr marL="514350"/>
            <a:r>
              <a:rPr lang="en-US">
                <a:solidFill>
                  <a:schemeClr val="tx1"/>
                </a:solidFill>
              </a:rPr>
              <a:t>Process</a:t>
            </a:r>
          </a:p>
          <a:p>
            <a:pPr marL="514350"/>
            <a:r>
              <a:rPr lang="en-US">
                <a:solidFill>
                  <a:schemeClr val="tx1"/>
                </a:solidFill>
              </a:rPr>
              <a:t>Vision and Mission</a:t>
            </a:r>
          </a:p>
          <a:p>
            <a:pPr marL="514350"/>
            <a:r>
              <a:rPr lang="en-US">
                <a:solidFill>
                  <a:schemeClr val="tx1"/>
                </a:solidFill>
              </a:rPr>
              <a:t>Values</a:t>
            </a:r>
          </a:p>
          <a:p>
            <a:pPr marL="514350"/>
            <a:r>
              <a:rPr lang="en-US">
                <a:solidFill>
                  <a:schemeClr val="tx1"/>
                </a:solidFill>
              </a:rPr>
              <a:t>Overview of strategic plan</a:t>
            </a:r>
          </a:p>
          <a:p>
            <a:pPr marL="514350"/>
            <a:r>
              <a:rPr lang="en-US">
                <a:solidFill>
                  <a:schemeClr val="tx1"/>
                </a:solidFill>
              </a:rPr>
              <a:t>Strategic Goals </a:t>
            </a:r>
          </a:p>
          <a:p>
            <a:pPr marL="514350"/>
            <a:r>
              <a:rPr lang="en-US">
                <a:solidFill>
                  <a:schemeClr val="tx1"/>
                </a:solidFill>
              </a:rPr>
              <a:t>Implementation and Measurement</a:t>
            </a:r>
          </a:p>
        </p:txBody>
      </p:sp>
      <p:sp>
        <p:nvSpPr>
          <p:cNvPr id="4" name="Footer Placeholder 3">
            <a:extLst>
              <a:ext uri="{FF2B5EF4-FFF2-40B4-BE49-F238E27FC236}">
                <a16:creationId xmlns:a16="http://schemas.microsoft.com/office/drawing/2014/main" id="{9146C3CD-E1C6-361E-D9D5-FF4E1DCE0772}"/>
              </a:ext>
            </a:extLst>
          </p:cNvPr>
          <p:cNvSpPr>
            <a:spLocks noGrp="1"/>
          </p:cNvSpPr>
          <p:nvPr>
            <p:ph type="ftr" sz="quarter" idx="11"/>
          </p:nvPr>
        </p:nvSpPr>
        <p:spPr>
          <a:xfrm>
            <a:off x="685800" y="6554697"/>
            <a:ext cx="5029200" cy="228600"/>
          </a:xfrm>
        </p:spPr>
        <p:txBody>
          <a:bodyPr vert="horz" lIns="91440" tIns="45720" rIns="91440" bIns="45720" rtlCol="0" anchor="ctr">
            <a:normAutofit/>
          </a:bodyPr>
          <a:lstStyle/>
          <a:p>
            <a:pPr>
              <a:lnSpc>
                <a:spcPct val="90000"/>
              </a:lnSpc>
              <a:spcAft>
                <a:spcPts val="600"/>
              </a:spcAft>
            </a:pPr>
            <a:r>
              <a:rPr lang="en-US" kern="1200" cap="all" baseline="0">
                <a:solidFill>
                  <a:schemeClr val="tx1">
                    <a:alpha val="80000"/>
                  </a:schemeClr>
                </a:solidFill>
                <a:latin typeface="+mn-lt"/>
                <a:ea typeface="+mn-ea"/>
                <a:cs typeface="+mn-cs"/>
              </a:rPr>
              <a:t>Our Nursery strategy 2024-2029</a:t>
            </a:r>
          </a:p>
        </p:txBody>
      </p:sp>
    </p:spTree>
    <p:extLst>
      <p:ext uri="{BB962C8B-B14F-4D97-AF65-F5344CB8AC3E}">
        <p14:creationId xmlns:p14="http://schemas.microsoft.com/office/powerpoint/2010/main" val="346528199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5B32-E0CF-AD0C-0E69-C4D057FFC44C}"/>
              </a:ext>
            </a:extLst>
          </p:cNvPr>
          <p:cNvSpPr>
            <a:spLocks noGrp="1"/>
          </p:cNvSpPr>
          <p:nvPr>
            <p:ph type="title"/>
          </p:nvPr>
        </p:nvSpPr>
        <p:spPr>
          <a:xfrm>
            <a:off x="4683125" y="499533"/>
            <a:ext cx="6562726" cy="1658198"/>
          </a:xfrm>
        </p:spPr>
        <p:txBody>
          <a:bodyPr>
            <a:normAutofit/>
          </a:bodyPr>
          <a:lstStyle/>
          <a:p>
            <a:r>
              <a:rPr lang="en-US" dirty="0">
                <a:solidFill>
                  <a:srgbClr val="48523B"/>
                </a:solidFill>
                <a:cs typeface="Sabon Next LT"/>
              </a:rPr>
              <a:t>Our Introduction</a:t>
            </a:r>
            <a:endParaRPr lang="en-US">
              <a:solidFill>
                <a:srgbClr val="48523B"/>
              </a:solidFill>
              <a:ea typeface="Calibri Light" panose="020F0302020204030204"/>
              <a:cs typeface="Calibri Light" panose="020F0302020204030204"/>
            </a:endParaRPr>
          </a:p>
        </p:txBody>
      </p:sp>
      <p:pic>
        <p:nvPicPr>
          <p:cNvPr id="5" name="Picture 4" descr="A group of children planting plants in a garden&#10;&#10;Description automatically generated">
            <a:extLst>
              <a:ext uri="{FF2B5EF4-FFF2-40B4-BE49-F238E27FC236}">
                <a16:creationId xmlns:a16="http://schemas.microsoft.com/office/drawing/2014/main" id="{F7003A09-3DEB-1874-AA0A-532B9A26FE63}"/>
              </a:ext>
            </a:extLst>
          </p:cNvPr>
          <p:cNvPicPr>
            <a:picLocks noChangeAspect="1"/>
          </p:cNvPicPr>
          <p:nvPr/>
        </p:nvPicPr>
        <p:blipFill>
          <a:blip r:embed="rId2"/>
          <a:srcRect t="13081" b="7718"/>
          <a:stretch/>
        </p:blipFill>
        <p:spPr>
          <a:xfrm rot="5400000">
            <a:off x="-1393477" y="1387059"/>
            <a:ext cx="6864418" cy="4077463"/>
          </a:xfrm>
          <a:prstGeom prst="rect">
            <a:avLst/>
          </a:prstGeom>
        </p:spPr>
      </p:pic>
      <p:sp>
        <p:nvSpPr>
          <p:cNvPr id="3" name="Content Placeholder 2">
            <a:extLst>
              <a:ext uri="{FF2B5EF4-FFF2-40B4-BE49-F238E27FC236}">
                <a16:creationId xmlns:a16="http://schemas.microsoft.com/office/drawing/2014/main" id="{1A7784BB-0029-F0F1-738C-02CBFAC82CD8}"/>
              </a:ext>
            </a:extLst>
          </p:cNvPr>
          <p:cNvSpPr>
            <a:spLocks noGrp="1"/>
          </p:cNvSpPr>
          <p:nvPr>
            <p:ph idx="1"/>
          </p:nvPr>
        </p:nvSpPr>
        <p:spPr>
          <a:xfrm>
            <a:off x="4702557" y="2011680"/>
            <a:ext cx="6428994" cy="3766185"/>
          </a:xfrm>
        </p:spPr>
        <p:txBody>
          <a:bodyPr vert="horz" lIns="91440" tIns="45720" rIns="91440" bIns="45720" rtlCol="0" anchor="t">
            <a:normAutofit/>
          </a:bodyPr>
          <a:lstStyle/>
          <a:p>
            <a:pPr marL="0" indent="0">
              <a:buNone/>
            </a:pPr>
            <a:r>
              <a:rPr lang="en-US" sz="1900" dirty="0"/>
              <a:t>Our Nursery </a:t>
            </a:r>
            <a:r>
              <a:rPr lang="en-US" sz="1900" dirty="0" err="1"/>
              <a:t>recognises</a:t>
            </a:r>
            <a:r>
              <a:rPr lang="en-US" sz="1900" dirty="0"/>
              <a:t> early childhood as a critical time in a person's life with enormous impacts on their future. Our Nursery has been serving the children and families of Ballymun since 1971 with a focus on prevention and early intervention to improve outcomes for children and their families. </a:t>
            </a:r>
          </a:p>
          <a:p>
            <a:pPr marL="0" indent="0">
              <a:buNone/>
            </a:pPr>
            <a:r>
              <a:rPr lang="en-US" sz="1900" dirty="0"/>
              <a:t>Our ambition for 2029 is to build on our accomplishments, to continue to offer a quality service to children, support families, invest in our staff team and respond to the needs of Ballymun's growing community.</a:t>
            </a:r>
            <a:endParaRPr lang="en-US" sz="1900" dirty="0">
              <a:ea typeface="Calibri Light"/>
              <a:cs typeface="Calibri Light"/>
            </a:endParaRPr>
          </a:p>
          <a:p>
            <a:pPr marL="0" indent="0">
              <a:buNone/>
            </a:pPr>
            <a:r>
              <a:rPr lang="en-US" sz="1900" dirty="0"/>
              <a:t>We would like to thank everybody who contributed to forming this plan, especially our children and parents, their insights and knowledge have been invaluable.</a:t>
            </a:r>
            <a:endParaRPr lang="en-US" sz="1900" dirty="0">
              <a:ea typeface="Calibri Light" panose="020F0302020204030204"/>
              <a:cs typeface="Calibri Light" panose="020F0302020204030204"/>
            </a:endParaRPr>
          </a:p>
        </p:txBody>
      </p:sp>
      <p:sp>
        <p:nvSpPr>
          <p:cNvPr id="4" name="Footer Placeholder 3">
            <a:extLst>
              <a:ext uri="{FF2B5EF4-FFF2-40B4-BE49-F238E27FC236}">
                <a16:creationId xmlns:a16="http://schemas.microsoft.com/office/drawing/2014/main" id="{AC09AECB-A1F8-BB12-449B-1F57D44FCF2D}"/>
              </a:ext>
            </a:extLst>
          </p:cNvPr>
          <p:cNvSpPr>
            <a:spLocks noGrp="1"/>
          </p:cNvSpPr>
          <p:nvPr>
            <p:ph type="ftr" sz="quarter" idx="11"/>
          </p:nvPr>
        </p:nvSpPr>
        <p:spPr>
          <a:xfrm>
            <a:off x="4702557" y="6554697"/>
            <a:ext cx="5029200" cy="228600"/>
          </a:xfrm>
        </p:spPr>
        <p:txBody>
          <a:bodyPr>
            <a:normAutofit/>
          </a:bodyPr>
          <a:lstStyle/>
          <a:p>
            <a:pPr>
              <a:lnSpc>
                <a:spcPct val="90000"/>
              </a:lnSpc>
              <a:spcAft>
                <a:spcPts val="600"/>
              </a:spcAft>
            </a:pPr>
            <a:r>
              <a:rPr lang="en-US"/>
              <a:t>Our Nursery strategy 2024-2029</a:t>
            </a:r>
          </a:p>
        </p:txBody>
      </p:sp>
    </p:spTree>
    <p:extLst>
      <p:ext uri="{BB962C8B-B14F-4D97-AF65-F5344CB8AC3E}">
        <p14:creationId xmlns:p14="http://schemas.microsoft.com/office/powerpoint/2010/main" val="2349960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A9261-E0BC-E503-3649-1099C9E9CA93}"/>
              </a:ext>
            </a:extLst>
          </p:cNvPr>
          <p:cNvSpPr>
            <a:spLocks noGrp="1"/>
          </p:cNvSpPr>
          <p:nvPr>
            <p:ph type="title"/>
          </p:nvPr>
        </p:nvSpPr>
        <p:spPr/>
        <p:txBody>
          <a:bodyPr/>
          <a:lstStyle/>
          <a:p>
            <a:r>
              <a:rPr lang="en-US" dirty="0">
                <a:cs typeface="Sabon Next LT"/>
              </a:rPr>
              <a:t>Our Process</a:t>
            </a:r>
            <a:endParaRPr lang="en-US" dirty="0"/>
          </a:p>
        </p:txBody>
      </p:sp>
      <p:sp>
        <p:nvSpPr>
          <p:cNvPr id="3" name="Content Placeholder 2">
            <a:extLst>
              <a:ext uri="{FF2B5EF4-FFF2-40B4-BE49-F238E27FC236}">
                <a16:creationId xmlns:a16="http://schemas.microsoft.com/office/drawing/2014/main" id="{8F7055EC-7088-42EE-8D81-898AC3FC0C0A}"/>
              </a:ext>
            </a:extLst>
          </p:cNvPr>
          <p:cNvSpPr>
            <a:spLocks noGrp="1"/>
          </p:cNvSpPr>
          <p:nvPr>
            <p:ph sz="half" idx="1"/>
          </p:nvPr>
        </p:nvSpPr>
        <p:spPr/>
        <p:txBody>
          <a:bodyPr vert="horz" lIns="91440" tIns="45720" rIns="91440" bIns="45720" rtlCol="0" anchor="t">
            <a:normAutofit fontScale="92500"/>
          </a:bodyPr>
          <a:lstStyle/>
          <a:p>
            <a:pPr marL="0" indent="0">
              <a:buNone/>
            </a:pPr>
            <a:r>
              <a:rPr lang="en-US" dirty="0"/>
              <a:t>The development of our strategic plan involved a series of actions and included contributions from a range of stakeholders.</a:t>
            </a:r>
          </a:p>
          <a:p>
            <a:pPr marL="0" indent="0">
              <a:buNone/>
            </a:pPr>
            <a:r>
              <a:rPr lang="en-US" dirty="0">
                <a:ea typeface="Calibri Light"/>
                <a:cs typeface="Calibri Light"/>
              </a:rPr>
              <a:t>The consultation and engagement took place during January – May 2024 and used a variety of methods:</a:t>
            </a:r>
          </a:p>
        </p:txBody>
      </p:sp>
      <p:sp>
        <p:nvSpPr>
          <p:cNvPr id="4" name="Content Placeholder 3">
            <a:extLst>
              <a:ext uri="{FF2B5EF4-FFF2-40B4-BE49-F238E27FC236}">
                <a16:creationId xmlns:a16="http://schemas.microsoft.com/office/drawing/2014/main" id="{9BBA065E-D291-7790-79FA-00BA667D509A}"/>
              </a:ext>
            </a:extLst>
          </p:cNvPr>
          <p:cNvSpPr>
            <a:spLocks noGrp="1"/>
          </p:cNvSpPr>
          <p:nvPr>
            <p:ph sz="half" idx="2"/>
          </p:nvPr>
        </p:nvSpPr>
        <p:spPr>
          <a:xfrm>
            <a:off x="6172200" y="2299855"/>
            <a:ext cx="5105400" cy="3760151"/>
          </a:xfrm>
        </p:spPr>
        <p:txBody>
          <a:bodyPr vert="horz" lIns="91440" tIns="45720" rIns="91440" bIns="45720" rtlCol="0" anchor="t">
            <a:normAutofit fontScale="92500"/>
          </a:bodyPr>
          <a:lstStyle/>
          <a:p>
            <a:pPr marL="457200" indent="-457200">
              <a:buFont typeface="Wingdings" panose="020B0604020202020204" pitchFamily="34" charset="0"/>
              <a:buChar char="Ø"/>
            </a:pPr>
            <a:r>
              <a:rPr lang="en-US" dirty="0"/>
              <a:t>A review of relevant national &amp; international policy</a:t>
            </a:r>
          </a:p>
          <a:p>
            <a:pPr marL="457200" indent="-457200">
              <a:buFont typeface="Wingdings" panose="020B0604020202020204" pitchFamily="34" charset="0"/>
              <a:buChar char="Ø"/>
            </a:pPr>
            <a:r>
              <a:rPr lang="en-US" dirty="0"/>
              <a:t>A review of our policies &amp; procedures</a:t>
            </a:r>
          </a:p>
          <a:p>
            <a:pPr marL="457200" indent="-457200">
              <a:buFont typeface="Wingdings" panose="020B0604020202020204" pitchFamily="34" charset="0"/>
              <a:buChar char="Ø"/>
            </a:pPr>
            <a:r>
              <a:rPr lang="en-US" dirty="0"/>
              <a:t>Consultation with children</a:t>
            </a:r>
          </a:p>
          <a:p>
            <a:pPr marL="457200" indent="-457200">
              <a:buFont typeface="Wingdings" panose="020B0604020202020204" pitchFamily="34" charset="0"/>
              <a:buChar char="Ø"/>
            </a:pPr>
            <a:r>
              <a:rPr lang="en-IE" dirty="0"/>
              <a:t>Parent focus group and survey</a:t>
            </a:r>
          </a:p>
          <a:p>
            <a:pPr marL="457200" indent="-457200">
              <a:buFont typeface="Wingdings" panose="020B0604020202020204" pitchFamily="34" charset="0"/>
              <a:buChar char="Ø"/>
            </a:pPr>
            <a:r>
              <a:rPr lang="en-US" dirty="0"/>
              <a:t>Consultation with staff and management</a:t>
            </a:r>
          </a:p>
          <a:p>
            <a:pPr marL="457200" indent="-457200">
              <a:buFont typeface="Wingdings" panose="020B0604020202020204" pitchFamily="34" charset="0"/>
              <a:buChar char="Ø"/>
            </a:pPr>
            <a:r>
              <a:rPr lang="en-US" dirty="0"/>
              <a:t>Consultation with Board of Directors</a:t>
            </a:r>
          </a:p>
          <a:p>
            <a:pPr marL="457200" indent="-457200">
              <a:buFont typeface="Wingdings" panose="020B0604020202020204" pitchFamily="34" charset="0"/>
              <a:buChar char="Ø"/>
            </a:pPr>
            <a:r>
              <a:rPr lang="en-US" dirty="0"/>
              <a:t>Interviews with external stakeholders</a:t>
            </a:r>
          </a:p>
          <a:p>
            <a:pPr marL="457200" indent="-457200">
              <a:buFont typeface="Wingdings" panose="020B0604020202020204" pitchFamily="34" charset="0"/>
              <a:buChar char="Ø"/>
            </a:pPr>
            <a:endParaRPr lang="en-US" dirty="0"/>
          </a:p>
        </p:txBody>
      </p:sp>
      <p:sp>
        <p:nvSpPr>
          <p:cNvPr id="5" name="Footer Placeholder 4">
            <a:extLst>
              <a:ext uri="{FF2B5EF4-FFF2-40B4-BE49-F238E27FC236}">
                <a16:creationId xmlns:a16="http://schemas.microsoft.com/office/drawing/2014/main" id="{B5CD079D-AA95-273E-614F-084295863A67}"/>
              </a:ext>
            </a:extLst>
          </p:cNvPr>
          <p:cNvSpPr>
            <a:spLocks noGrp="1"/>
          </p:cNvSpPr>
          <p:nvPr>
            <p:ph type="ftr" sz="quarter" idx="11"/>
          </p:nvPr>
        </p:nvSpPr>
        <p:spPr/>
        <p:txBody>
          <a:bodyPr/>
          <a:lstStyle/>
          <a:p>
            <a:r>
              <a:rPr lang="en-US"/>
              <a:t>Our Nursery strategy 2024-2029</a:t>
            </a:r>
          </a:p>
        </p:txBody>
      </p:sp>
    </p:spTree>
    <p:extLst>
      <p:ext uri="{BB962C8B-B14F-4D97-AF65-F5344CB8AC3E}">
        <p14:creationId xmlns:p14="http://schemas.microsoft.com/office/powerpoint/2010/main" val="240337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5A59E-4E41-397F-2264-83584E69916F}"/>
              </a:ext>
            </a:extLst>
          </p:cNvPr>
          <p:cNvSpPr>
            <a:spLocks noGrp="1"/>
          </p:cNvSpPr>
          <p:nvPr>
            <p:ph type="title"/>
          </p:nvPr>
        </p:nvSpPr>
        <p:spPr>
          <a:xfrm>
            <a:off x="4694168" y="499533"/>
            <a:ext cx="6982378" cy="1658198"/>
          </a:xfrm>
        </p:spPr>
        <p:txBody>
          <a:bodyPr>
            <a:normAutofit/>
          </a:bodyPr>
          <a:lstStyle/>
          <a:p>
            <a:r>
              <a:rPr lang="en-US" dirty="0">
                <a:solidFill>
                  <a:srgbClr val="393B63"/>
                </a:solidFill>
                <a:cs typeface="Sabon Next LT"/>
              </a:rPr>
              <a:t>Our Vision and Mission</a:t>
            </a:r>
            <a:endParaRPr lang="en-US" dirty="0">
              <a:solidFill>
                <a:srgbClr val="393B63"/>
              </a:solidFill>
            </a:endParaRPr>
          </a:p>
        </p:txBody>
      </p:sp>
      <p:sp>
        <p:nvSpPr>
          <p:cNvPr id="33" name="Content Placeholder 32">
            <a:extLst>
              <a:ext uri="{FF2B5EF4-FFF2-40B4-BE49-F238E27FC236}">
                <a16:creationId xmlns:a16="http://schemas.microsoft.com/office/drawing/2014/main" id="{8A72F186-BB68-0F66-89E8-45F943964A35}"/>
              </a:ext>
            </a:extLst>
          </p:cNvPr>
          <p:cNvSpPr>
            <a:spLocks noGrp="1"/>
          </p:cNvSpPr>
          <p:nvPr>
            <p:ph idx="1"/>
          </p:nvPr>
        </p:nvSpPr>
        <p:spPr>
          <a:xfrm>
            <a:off x="4702557" y="2011680"/>
            <a:ext cx="6428994" cy="3766185"/>
          </a:xfrm>
        </p:spPr>
        <p:txBody>
          <a:bodyPr vert="horz" lIns="91440" tIns="45720" rIns="91440" bIns="45720" rtlCol="0" anchor="t">
            <a:normAutofit/>
          </a:bodyPr>
          <a:lstStyle/>
          <a:p>
            <a:pPr marL="0" indent="0">
              <a:buNone/>
            </a:pPr>
            <a:r>
              <a:rPr lang="en-US" sz="2200" b="1" dirty="0"/>
              <a:t>Our Vision</a:t>
            </a:r>
          </a:p>
          <a:p>
            <a:pPr marL="0" indent="0">
              <a:buNone/>
            </a:pPr>
            <a:r>
              <a:rPr lang="en-US" sz="2200" dirty="0"/>
              <a:t>A service of the highest quality that supports children to develop their skills, knowledge and emotional resilience so that they can reach their full potential.</a:t>
            </a:r>
            <a:endParaRPr lang="en-US" sz="2200" dirty="0">
              <a:ea typeface="Calibri Light"/>
              <a:cs typeface="Calibri Light"/>
            </a:endParaRPr>
          </a:p>
          <a:p>
            <a:pPr marL="0" indent="0">
              <a:buNone/>
            </a:pPr>
            <a:r>
              <a:rPr lang="en-US" sz="2200" b="1" dirty="0"/>
              <a:t>Our Mission</a:t>
            </a:r>
            <a:endParaRPr lang="en-US" sz="2200" b="1" dirty="0">
              <a:ea typeface="Calibri Light"/>
              <a:cs typeface="Calibri Light"/>
            </a:endParaRPr>
          </a:p>
          <a:p>
            <a:pPr marL="0" indent="0">
              <a:buNone/>
            </a:pPr>
            <a:r>
              <a:rPr lang="en-US" sz="2200" dirty="0"/>
              <a:t>Our Nursery empowers children and their families from Ballymun and surrounding areas to reach their full potential in a safe, nurturing and inclusive early care and educational environment through early intervention and prevention approaches. We achieve this through excellence in service delivery.</a:t>
            </a:r>
            <a:endParaRPr lang="en-US" sz="2200" dirty="0">
              <a:ea typeface="Calibri Light"/>
              <a:cs typeface="Calibri Light"/>
            </a:endParaRPr>
          </a:p>
        </p:txBody>
      </p:sp>
      <p:sp>
        <p:nvSpPr>
          <p:cNvPr id="3" name="Footer Placeholder 2">
            <a:extLst>
              <a:ext uri="{FF2B5EF4-FFF2-40B4-BE49-F238E27FC236}">
                <a16:creationId xmlns:a16="http://schemas.microsoft.com/office/drawing/2014/main" id="{EEEA413D-931B-3675-045D-41AC04D9B300}"/>
              </a:ext>
            </a:extLst>
          </p:cNvPr>
          <p:cNvSpPr>
            <a:spLocks noGrp="1"/>
          </p:cNvSpPr>
          <p:nvPr>
            <p:ph type="ftr" sz="quarter" idx="11"/>
          </p:nvPr>
        </p:nvSpPr>
        <p:spPr>
          <a:xfrm>
            <a:off x="4702557" y="6554697"/>
            <a:ext cx="5029200" cy="228600"/>
          </a:xfrm>
        </p:spPr>
        <p:txBody>
          <a:bodyPr>
            <a:normAutofit/>
          </a:bodyPr>
          <a:lstStyle/>
          <a:p>
            <a:pPr>
              <a:lnSpc>
                <a:spcPct val="90000"/>
              </a:lnSpc>
              <a:spcAft>
                <a:spcPts val="600"/>
              </a:spcAft>
            </a:pPr>
            <a:r>
              <a:rPr lang="en-US"/>
              <a:t>Our Nursery strategy 2024-2029</a:t>
            </a:r>
          </a:p>
        </p:txBody>
      </p:sp>
      <p:pic>
        <p:nvPicPr>
          <p:cNvPr id="4" name="Picture 3" descr="A group of kids climbing on a wooden platform&#10;&#10;Description automatically generated">
            <a:extLst>
              <a:ext uri="{FF2B5EF4-FFF2-40B4-BE49-F238E27FC236}">
                <a16:creationId xmlns:a16="http://schemas.microsoft.com/office/drawing/2014/main" id="{C8133C07-1533-169C-2993-7F2247BCACE7}"/>
              </a:ext>
            </a:extLst>
          </p:cNvPr>
          <p:cNvPicPr>
            <a:picLocks noChangeAspect="1"/>
          </p:cNvPicPr>
          <p:nvPr/>
        </p:nvPicPr>
        <p:blipFill>
          <a:blip r:embed="rId2"/>
          <a:srcRect t="20800"/>
          <a:stretch/>
        </p:blipFill>
        <p:spPr>
          <a:xfrm rot="5400000">
            <a:off x="-1393477" y="1387059"/>
            <a:ext cx="6864418" cy="4077463"/>
          </a:xfrm>
          <a:prstGeom prst="rect">
            <a:avLst/>
          </a:prstGeom>
        </p:spPr>
      </p:pic>
    </p:spTree>
    <p:extLst>
      <p:ext uri="{BB962C8B-B14F-4D97-AF65-F5344CB8AC3E}">
        <p14:creationId xmlns:p14="http://schemas.microsoft.com/office/powerpoint/2010/main" val="451927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9D1C8-4C11-6EAF-0A3D-D35F266CC3A1}"/>
              </a:ext>
            </a:extLst>
          </p:cNvPr>
          <p:cNvSpPr>
            <a:spLocks noGrp="1"/>
          </p:cNvSpPr>
          <p:nvPr>
            <p:ph type="title"/>
          </p:nvPr>
        </p:nvSpPr>
        <p:spPr>
          <a:xfrm>
            <a:off x="668267" y="499533"/>
            <a:ext cx="10761732" cy="1227503"/>
          </a:xfrm>
          <a:noFill/>
        </p:spPr>
        <p:txBody>
          <a:bodyPr/>
          <a:lstStyle/>
          <a:p>
            <a:r>
              <a:rPr lang="en-US" baseline="0">
                <a:solidFill>
                  <a:srgbClr val="50B4C8"/>
                </a:solidFill>
                <a:latin typeface="Calibri Light"/>
              </a:rPr>
              <a:t>Our Values</a:t>
            </a:r>
            <a:endParaRPr lang="en-US"/>
          </a:p>
        </p:txBody>
      </p:sp>
      <p:sp>
        <p:nvSpPr>
          <p:cNvPr id="3" name="Content Placeholder 2">
            <a:extLst>
              <a:ext uri="{FF2B5EF4-FFF2-40B4-BE49-F238E27FC236}">
                <a16:creationId xmlns:a16="http://schemas.microsoft.com/office/drawing/2014/main" id="{49BBFBE5-D7D5-976A-5E10-012734DF637C}"/>
              </a:ext>
            </a:extLst>
          </p:cNvPr>
          <p:cNvSpPr>
            <a:spLocks noGrp="1"/>
          </p:cNvSpPr>
          <p:nvPr>
            <p:ph sz="half" idx="1"/>
          </p:nvPr>
        </p:nvSpPr>
        <p:spPr>
          <a:xfrm>
            <a:off x="665613" y="1998134"/>
            <a:ext cx="4133353" cy="3767328"/>
          </a:xfrm>
        </p:spPr>
        <p:txBody>
          <a:bodyPr/>
          <a:lstStyle/>
          <a:p>
            <a:r>
              <a:rPr lang="en-US" sz="2400" baseline="0" dirty="0">
                <a:solidFill>
                  <a:srgbClr val="262626"/>
                </a:solidFill>
                <a:latin typeface="Calibri Light"/>
              </a:rPr>
              <a:t>Our Nursery's values are core to how we work and underpin how we behave with each other and the children and families we care for, as well as how we engage with our partners and within our community.</a:t>
            </a:r>
            <a:endParaRPr lang="en-US" dirty="0"/>
          </a:p>
        </p:txBody>
      </p:sp>
      <p:graphicFrame>
        <p:nvGraphicFramePr>
          <p:cNvPr id="6" name="Content Placeholder 6">
            <a:extLst>
              <a:ext uri="{FF2B5EF4-FFF2-40B4-BE49-F238E27FC236}">
                <a16:creationId xmlns:a16="http://schemas.microsoft.com/office/drawing/2014/main" id="{310A8884-A92E-3C9E-78C4-1A8F68B7003E}"/>
              </a:ext>
            </a:extLst>
          </p:cNvPr>
          <p:cNvGraphicFramePr>
            <a:graphicFrameLocks/>
          </p:cNvGraphicFramePr>
          <p:nvPr>
            <p:extLst>
              <p:ext uri="{D42A27DB-BD31-4B8C-83A1-F6EECF244321}">
                <p14:modId xmlns:p14="http://schemas.microsoft.com/office/powerpoint/2010/main" val="816303776"/>
              </p:ext>
            </p:extLst>
          </p:nvPr>
        </p:nvGraphicFramePr>
        <p:xfrm>
          <a:off x="5176664" y="1394270"/>
          <a:ext cx="6433698" cy="49680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13" name="TextBox 412">
            <a:extLst>
              <a:ext uri="{FF2B5EF4-FFF2-40B4-BE49-F238E27FC236}">
                <a16:creationId xmlns:a16="http://schemas.microsoft.com/office/drawing/2014/main" id="{2D88D0D0-0008-74C0-E6AA-E269AB2C2058}"/>
              </a:ext>
            </a:extLst>
          </p:cNvPr>
          <p:cNvSpPr txBox="1"/>
          <p:nvPr/>
        </p:nvSpPr>
        <p:spPr>
          <a:xfrm>
            <a:off x="664028" y="6226628"/>
            <a:ext cx="346165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cap="all" dirty="0"/>
              <a:t>Our Nursery strategy 2024-2029</a:t>
            </a:r>
            <a:endParaRPr lang="en-US" sz="1200" dirty="0"/>
          </a:p>
        </p:txBody>
      </p:sp>
    </p:spTree>
    <p:extLst>
      <p:ext uri="{BB962C8B-B14F-4D97-AF65-F5344CB8AC3E}">
        <p14:creationId xmlns:p14="http://schemas.microsoft.com/office/powerpoint/2010/main" val="313802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group of children sitting on the floor&#10;&#10;Description automatically generated">
            <a:extLst>
              <a:ext uri="{FF2B5EF4-FFF2-40B4-BE49-F238E27FC236}">
                <a16:creationId xmlns:a16="http://schemas.microsoft.com/office/drawing/2014/main" id="{4F02705F-5F95-857E-588B-D9B1AB4E9081}"/>
              </a:ext>
            </a:extLst>
          </p:cNvPr>
          <p:cNvPicPr>
            <a:picLocks noGrp="1" noChangeAspect="1"/>
          </p:cNvPicPr>
          <p:nvPr>
            <p:ph type="pic" idx="1"/>
          </p:nvPr>
        </p:nvPicPr>
        <p:blipFill>
          <a:blip r:embed="rId2"/>
          <a:srcRect l="33612" r="33612"/>
          <a:stretch/>
        </p:blipFill>
        <p:spPr>
          <a:xfrm rot="5400000">
            <a:off x="3430587" y="-3430587"/>
            <a:ext cx="5330825" cy="12192000"/>
          </a:xfrm>
          <a:prstGeom prst="rect">
            <a:avLst/>
          </a:prstGeom>
        </p:spPr>
      </p:pic>
      <p:sp>
        <p:nvSpPr>
          <p:cNvPr id="5" name="Footer Placeholder 4">
            <a:extLst>
              <a:ext uri="{FF2B5EF4-FFF2-40B4-BE49-F238E27FC236}">
                <a16:creationId xmlns:a16="http://schemas.microsoft.com/office/drawing/2014/main" id="{2BDFF270-15AC-C190-4A95-4F8D92A9FDB2}"/>
              </a:ext>
            </a:extLst>
          </p:cNvPr>
          <p:cNvSpPr>
            <a:spLocks noGrp="1"/>
          </p:cNvSpPr>
          <p:nvPr>
            <p:ph type="ftr" sz="quarter" idx="11"/>
          </p:nvPr>
        </p:nvSpPr>
        <p:spPr/>
        <p:txBody>
          <a:bodyPr vert="horz" lIns="91440" tIns="45720" rIns="91440" bIns="45720" rtlCol="0" anchor="ctr">
            <a:normAutofit/>
          </a:bodyPr>
          <a:lstStyle/>
          <a:p>
            <a:pPr defTabSz="457200">
              <a:lnSpc>
                <a:spcPct val="90000"/>
              </a:lnSpc>
              <a:spcAft>
                <a:spcPts val="600"/>
              </a:spcAft>
            </a:pPr>
            <a:r>
              <a:rPr lang="en-US" kern="1200" cap="all" baseline="0">
                <a:latin typeface="+mn-lt"/>
                <a:ea typeface="+mn-ea"/>
                <a:cs typeface="+mn-cs"/>
              </a:rPr>
              <a:t>Our Nursery strategy 2024-2029</a:t>
            </a:r>
          </a:p>
        </p:txBody>
      </p:sp>
    </p:spTree>
    <p:extLst>
      <p:ext uri="{BB962C8B-B14F-4D97-AF65-F5344CB8AC3E}">
        <p14:creationId xmlns:p14="http://schemas.microsoft.com/office/powerpoint/2010/main" val="1580806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3176A-E16C-E946-044C-85130CF53460}"/>
              </a:ext>
            </a:extLst>
          </p:cNvPr>
          <p:cNvSpPr>
            <a:spLocks noGrp="1"/>
          </p:cNvSpPr>
          <p:nvPr>
            <p:ph type="title"/>
          </p:nvPr>
        </p:nvSpPr>
        <p:spPr>
          <a:xfrm>
            <a:off x="668109" y="96762"/>
            <a:ext cx="10751005" cy="1625542"/>
          </a:xfrm>
        </p:spPr>
        <p:txBody>
          <a:bodyPr/>
          <a:lstStyle/>
          <a:p>
            <a:r>
              <a:rPr lang="en-US" dirty="0">
                <a:ea typeface="Calibri Light"/>
                <a:cs typeface="Calibri Light"/>
              </a:rPr>
              <a:t>Overview of Our Strategic Plan</a:t>
            </a:r>
            <a:endParaRPr lang="en-US" dirty="0"/>
          </a:p>
        </p:txBody>
      </p:sp>
      <p:sp>
        <p:nvSpPr>
          <p:cNvPr id="3" name="Content Placeholder 2">
            <a:extLst>
              <a:ext uri="{FF2B5EF4-FFF2-40B4-BE49-F238E27FC236}">
                <a16:creationId xmlns:a16="http://schemas.microsoft.com/office/drawing/2014/main" id="{7FA3C452-6194-772D-0A2F-E46B861CC5AD}"/>
              </a:ext>
            </a:extLst>
          </p:cNvPr>
          <p:cNvSpPr>
            <a:spLocks noGrp="1"/>
          </p:cNvSpPr>
          <p:nvPr>
            <p:ph idx="1"/>
          </p:nvPr>
        </p:nvSpPr>
        <p:spPr>
          <a:xfrm>
            <a:off x="665770" y="1532709"/>
            <a:ext cx="10753725" cy="4245156"/>
          </a:xfrm>
        </p:spPr>
        <p:txBody>
          <a:bodyPr vert="horz" lIns="91440" tIns="45720" rIns="91440" bIns="45720" rtlCol="0" anchor="t">
            <a:normAutofit/>
          </a:bodyPr>
          <a:lstStyle/>
          <a:p>
            <a:pPr marL="0" indent="0">
              <a:buNone/>
            </a:pPr>
            <a:r>
              <a:rPr lang="en-US" dirty="0">
                <a:ea typeface="Calibri Light"/>
                <a:cs typeface="Calibri Light"/>
              </a:rPr>
              <a:t>Our strategic plan is based on these four strategic goals:</a:t>
            </a:r>
          </a:p>
        </p:txBody>
      </p:sp>
      <p:graphicFrame>
        <p:nvGraphicFramePr>
          <p:cNvPr id="5" name="Diagram 4">
            <a:extLst>
              <a:ext uri="{FF2B5EF4-FFF2-40B4-BE49-F238E27FC236}">
                <a16:creationId xmlns:a16="http://schemas.microsoft.com/office/drawing/2014/main" id="{07062C7F-9D07-5911-927E-12DED98AEEAB}"/>
              </a:ext>
            </a:extLst>
          </p:cNvPr>
          <p:cNvGraphicFramePr/>
          <p:nvPr>
            <p:extLst>
              <p:ext uri="{D42A27DB-BD31-4B8C-83A1-F6EECF244321}">
                <p14:modId xmlns:p14="http://schemas.microsoft.com/office/powerpoint/2010/main" val="2334561051"/>
              </p:ext>
            </p:extLst>
          </p:nvPr>
        </p:nvGraphicFramePr>
        <p:xfrm>
          <a:off x="1868557" y="784243"/>
          <a:ext cx="8184162" cy="5764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3D1980F0-6037-D7D7-4E68-2DA01C2B115B}"/>
              </a:ext>
            </a:extLst>
          </p:cNvPr>
          <p:cNvSpPr txBox="1"/>
          <p:nvPr/>
        </p:nvSpPr>
        <p:spPr>
          <a:xfrm>
            <a:off x="838200" y="617220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cap="all" dirty="0"/>
              <a:t>Our Nursery strategy 2024-2029</a:t>
            </a:r>
            <a:endParaRPr lang="en-US" sz="1200" dirty="0"/>
          </a:p>
        </p:txBody>
      </p:sp>
    </p:spTree>
    <p:extLst>
      <p:ext uri="{BB962C8B-B14F-4D97-AF65-F5344CB8AC3E}">
        <p14:creationId xmlns:p14="http://schemas.microsoft.com/office/powerpoint/2010/main" val="1945168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9676-091C-75D0-163B-7881F1372823}"/>
              </a:ext>
            </a:extLst>
          </p:cNvPr>
          <p:cNvSpPr>
            <a:spLocks noGrp="1"/>
          </p:cNvSpPr>
          <p:nvPr>
            <p:ph type="title"/>
          </p:nvPr>
        </p:nvSpPr>
        <p:spPr>
          <a:xfrm>
            <a:off x="691333" y="172962"/>
            <a:ext cx="10793095" cy="1170518"/>
          </a:xfrm>
        </p:spPr>
        <p:txBody>
          <a:bodyPr>
            <a:normAutofit/>
          </a:bodyPr>
          <a:lstStyle/>
          <a:p>
            <a:r>
              <a:rPr lang="en-US" dirty="0">
                <a:ea typeface="Calibri Light"/>
                <a:cs typeface="Calibri Light"/>
              </a:rPr>
              <a:t>1. Excellence in service delivery</a:t>
            </a:r>
          </a:p>
        </p:txBody>
      </p:sp>
      <p:sp>
        <p:nvSpPr>
          <p:cNvPr id="3" name="Content Placeholder 2">
            <a:extLst>
              <a:ext uri="{FF2B5EF4-FFF2-40B4-BE49-F238E27FC236}">
                <a16:creationId xmlns:a16="http://schemas.microsoft.com/office/drawing/2014/main" id="{BD67C5E4-F3A4-2183-6329-F9603C413B30}"/>
              </a:ext>
            </a:extLst>
          </p:cNvPr>
          <p:cNvSpPr>
            <a:spLocks noGrp="1"/>
          </p:cNvSpPr>
          <p:nvPr>
            <p:ph idx="1"/>
          </p:nvPr>
        </p:nvSpPr>
        <p:spPr>
          <a:xfrm>
            <a:off x="687541" y="1098007"/>
            <a:ext cx="10689138" cy="4679858"/>
          </a:xfrm>
        </p:spPr>
        <p:txBody>
          <a:bodyPr vert="horz" lIns="91440" tIns="45720" rIns="91440" bIns="45720" rtlCol="0" anchor="t">
            <a:normAutofit/>
          </a:bodyPr>
          <a:lstStyle/>
          <a:p>
            <a:r>
              <a:rPr lang="en-US" dirty="0">
                <a:solidFill>
                  <a:schemeClr val="accent1">
                    <a:lumMod val="49000"/>
                  </a:schemeClr>
                </a:solidFill>
                <a:ea typeface="Calibri Light"/>
                <a:cs typeface="Calibri Light"/>
              </a:rPr>
              <a:t>Focus on the needs and rights of children through excellence in service delivery.</a:t>
            </a:r>
          </a:p>
          <a:p>
            <a:r>
              <a:rPr lang="en-US" dirty="0">
                <a:solidFill>
                  <a:schemeClr val="accent1">
                    <a:lumMod val="49000"/>
                  </a:schemeClr>
                </a:solidFill>
                <a:ea typeface="Calibri Light"/>
                <a:cs typeface="Calibri Light"/>
              </a:rPr>
              <a:t>Strategic objectives</a:t>
            </a:r>
          </a:p>
          <a:p>
            <a:endParaRPr lang="en-US" dirty="0">
              <a:ea typeface="Calibri Light"/>
              <a:cs typeface="Calibri Light"/>
            </a:endParaRPr>
          </a:p>
        </p:txBody>
      </p:sp>
      <p:sp>
        <p:nvSpPr>
          <p:cNvPr id="5" name="Footer Placeholder 4">
            <a:extLst>
              <a:ext uri="{FF2B5EF4-FFF2-40B4-BE49-F238E27FC236}">
                <a16:creationId xmlns:a16="http://schemas.microsoft.com/office/drawing/2014/main" id="{0060E418-3EB4-7E22-8119-3F4C5C787D80}"/>
              </a:ext>
            </a:extLst>
          </p:cNvPr>
          <p:cNvSpPr>
            <a:spLocks noGrp="1"/>
          </p:cNvSpPr>
          <p:nvPr>
            <p:ph type="ftr" sz="quarter" idx="11"/>
          </p:nvPr>
        </p:nvSpPr>
        <p:spPr/>
        <p:txBody>
          <a:bodyPr/>
          <a:lstStyle/>
          <a:p>
            <a:r>
              <a:rPr lang="en-US" dirty="0"/>
              <a:t>Our Nursery strategy 2024-2029</a:t>
            </a:r>
          </a:p>
        </p:txBody>
      </p:sp>
      <p:graphicFrame>
        <p:nvGraphicFramePr>
          <p:cNvPr id="7" name="Table 6">
            <a:extLst>
              <a:ext uri="{FF2B5EF4-FFF2-40B4-BE49-F238E27FC236}">
                <a16:creationId xmlns:a16="http://schemas.microsoft.com/office/drawing/2014/main" id="{23584777-2948-29AD-E32A-7BD64D2553D9}"/>
              </a:ext>
            </a:extLst>
          </p:cNvPr>
          <p:cNvGraphicFramePr>
            <a:graphicFrameLocks noGrp="1"/>
          </p:cNvGraphicFramePr>
          <p:nvPr>
            <p:extLst>
              <p:ext uri="{D42A27DB-BD31-4B8C-83A1-F6EECF244321}">
                <p14:modId xmlns:p14="http://schemas.microsoft.com/office/powerpoint/2010/main" val="873354561"/>
              </p:ext>
            </p:extLst>
          </p:nvPr>
        </p:nvGraphicFramePr>
        <p:xfrm>
          <a:off x="816428" y="1959428"/>
          <a:ext cx="10563552" cy="4545290"/>
        </p:xfrm>
        <a:graphic>
          <a:graphicData uri="http://schemas.openxmlformats.org/drawingml/2006/table">
            <a:tbl>
              <a:tblPr firstRow="1" bandRow="1">
                <a:tableStyleId>{5C22544A-7EE6-4342-B048-85BDC9FD1C3A}</a:tableStyleId>
              </a:tblPr>
              <a:tblGrid>
                <a:gridCol w="2367642">
                  <a:extLst>
                    <a:ext uri="{9D8B030D-6E8A-4147-A177-3AD203B41FA5}">
                      <a16:colId xmlns:a16="http://schemas.microsoft.com/office/drawing/2014/main" val="3582445853"/>
                    </a:ext>
                  </a:extLst>
                </a:gridCol>
                <a:gridCol w="8195910">
                  <a:extLst>
                    <a:ext uri="{9D8B030D-6E8A-4147-A177-3AD203B41FA5}">
                      <a16:colId xmlns:a16="http://schemas.microsoft.com/office/drawing/2014/main" val="3576692087"/>
                    </a:ext>
                  </a:extLst>
                </a:gridCol>
              </a:tblGrid>
              <a:tr h="1515099">
                <a:tc>
                  <a:txBody>
                    <a:bodyPr/>
                    <a:lstStyle/>
                    <a:p>
                      <a:r>
                        <a:rPr lang="en-US" sz="1800" b="1" dirty="0">
                          <a:solidFill>
                            <a:schemeClr val="tx1"/>
                          </a:solidFill>
                          <a:latin typeface="Calibri Light"/>
                        </a:rPr>
                        <a:t>Children</a:t>
                      </a:r>
                    </a:p>
                  </a:txBody>
                  <a:tcPr/>
                </a:tc>
                <a:tc>
                  <a:txBody>
                    <a:bodyPr/>
                    <a:lstStyle/>
                    <a:p>
                      <a:r>
                        <a:rPr lang="en-US" sz="1800" b="0" dirty="0">
                          <a:solidFill>
                            <a:schemeClr val="tx1"/>
                          </a:solidFill>
                          <a:latin typeface="Calibri Light"/>
                        </a:rPr>
                        <a:t>Adhere to principles of </a:t>
                      </a:r>
                      <a:r>
                        <a:rPr lang="en-US" sz="1800" b="0" err="1">
                          <a:solidFill>
                            <a:schemeClr val="tx1"/>
                          </a:solidFill>
                          <a:latin typeface="Calibri Light"/>
                        </a:rPr>
                        <a:t>Aistear</a:t>
                      </a:r>
                      <a:r>
                        <a:rPr lang="en-US" sz="1800" b="0" dirty="0">
                          <a:solidFill>
                            <a:schemeClr val="tx1"/>
                          </a:solidFill>
                          <a:latin typeface="Calibri Light"/>
                        </a:rPr>
                        <a:t> and Síolta</a:t>
                      </a:r>
                    </a:p>
                    <a:p>
                      <a:pPr lvl="0">
                        <a:buNone/>
                      </a:pPr>
                      <a:r>
                        <a:rPr lang="en-US" sz="1800" b="0" i="0" u="none" strike="noStrike" baseline="0" noProof="0" dirty="0">
                          <a:solidFill>
                            <a:srgbClr val="000000"/>
                          </a:solidFill>
                          <a:latin typeface="Calibri Light"/>
                        </a:rPr>
                        <a:t>Empower children to have 'voice' and 'choice'</a:t>
                      </a:r>
                      <a:endParaRPr lang="en-US" sz="1800" dirty="0"/>
                    </a:p>
                    <a:p>
                      <a:pPr lvl="0">
                        <a:buNone/>
                      </a:pPr>
                      <a:r>
                        <a:rPr lang="en-US" sz="1800" b="0" dirty="0">
                          <a:solidFill>
                            <a:schemeClr val="tx1"/>
                          </a:solidFill>
                          <a:latin typeface="Calibri Light"/>
                        </a:rPr>
                        <a:t>Embed reflective practice</a:t>
                      </a:r>
                    </a:p>
                    <a:p>
                      <a:pPr lvl="0">
                        <a:buNone/>
                      </a:pPr>
                      <a:r>
                        <a:rPr lang="en-US" sz="1800" b="0" dirty="0">
                          <a:solidFill>
                            <a:schemeClr val="tx1"/>
                          </a:solidFill>
                          <a:latin typeface="Calibri Light"/>
                        </a:rPr>
                        <a:t>Promote restorative practice</a:t>
                      </a:r>
                    </a:p>
                    <a:p>
                      <a:pPr lvl="0">
                        <a:buNone/>
                      </a:pPr>
                      <a:r>
                        <a:rPr lang="en-US" sz="1800" b="0" dirty="0">
                          <a:solidFill>
                            <a:schemeClr val="tx1"/>
                          </a:solidFill>
                          <a:latin typeface="Calibri Light"/>
                        </a:rPr>
                        <a:t>Promote positive transitions for children</a:t>
                      </a:r>
                    </a:p>
                  </a:txBody>
                  <a:tcPr/>
                </a:tc>
                <a:extLst>
                  <a:ext uri="{0D108BD9-81ED-4DB2-BD59-A6C34878D82A}">
                    <a16:rowId xmlns:a16="http://schemas.microsoft.com/office/drawing/2014/main" val="1024356022"/>
                  </a:ext>
                </a:extLst>
              </a:tr>
              <a:tr h="1798292">
                <a:tc>
                  <a:txBody>
                    <a:bodyPr/>
                    <a:lstStyle/>
                    <a:p>
                      <a:r>
                        <a:rPr lang="en-US" sz="1800" b="1" dirty="0"/>
                        <a:t>Parents &amp; Families</a:t>
                      </a:r>
                    </a:p>
                  </a:txBody>
                  <a:tcPr/>
                </a:tc>
                <a:tc>
                  <a:txBody>
                    <a:bodyPr/>
                    <a:lstStyle/>
                    <a:p>
                      <a:r>
                        <a:rPr lang="en-US" sz="1800" dirty="0"/>
                        <a:t>Increase opportunities for parents to meet each other and Our Nursery team</a:t>
                      </a:r>
                    </a:p>
                    <a:p>
                      <a:pPr lvl="0">
                        <a:buNone/>
                      </a:pPr>
                      <a:r>
                        <a:rPr lang="en-US" sz="1800" dirty="0"/>
                        <a:t>Facilitate Circle of Security Parenting </a:t>
                      </a:r>
                      <a:r>
                        <a:rPr lang="en-GB" sz="1800" noProof="0" dirty="0"/>
                        <a:t>programme</a:t>
                      </a:r>
                    </a:p>
                    <a:p>
                      <a:pPr lvl="0">
                        <a:buNone/>
                      </a:pPr>
                      <a:r>
                        <a:rPr lang="en-US" sz="1800" dirty="0"/>
                        <a:t>Develop a signposting system for parents to access supports within Our Nursery</a:t>
                      </a:r>
                    </a:p>
                    <a:p>
                      <a:pPr lvl="0">
                        <a:buNone/>
                      </a:pPr>
                      <a:r>
                        <a:rPr lang="en-US" sz="1800" dirty="0"/>
                        <a:t>Improve referral pathways for parents to access external supports</a:t>
                      </a:r>
                    </a:p>
                    <a:p>
                      <a:pPr lvl="0">
                        <a:buNone/>
                      </a:pPr>
                      <a:r>
                        <a:rPr lang="en-US" sz="1800" dirty="0"/>
                        <a:t>Offer cooking demonstrations and provide menus to parents</a:t>
                      </a:r>
                    </a:p>
                    <a:p>
                      <a:pPr lvl="0">
                        <a:buNone/>
                      </a:pPr>
                      <a:r>
                        <a:rPr lang="en-US" sz="1800" dirty="0"/>
                        <a:t>Support families through FEAD food </a:t>
                      </a:r>
                      <a:r>
                        <a:rPr lang="en-GB" sz="1800" noProof="0" dirty="0"/>
                        <a:t>programme</a:t>
                      </a:r>
                    </a:p>
                  </a:txBody>
                  <a:tcPr/>
                </a:tc>
                <a:extLst>
                  <a:ext uri="{0D108BD9-81ED-4DB2-BD59-A6C34878D82A}">
                    <a16:rowId xmlns:a16="http://schemas.microsoft.com/office/drawing/2014/main" val="1069959853"/>
                  </a:ext>
                </a:extLst>
              </a:tr>
              <a:tr h="1231899">
                <a:tc>
                  <a:txBody>
                    <a:bodyPr/>
                    <a:lstStyle/>
                    <a:p>
                      <a:r>
                        <a:rPr lang="en-US" sz="1800" b="1" dirty="0"/>
                        <a:t>Stakeholders</a:t>
                      </a:r>
                    </a:p>
                  </a:txBody>
                  <a:tcPr/>
                </a:tc>
                <a:tc>
                  <a:txBody>
                    <a:bodyPr/>
                    <a:lstStyle/>
                    <a:p>
                      <a:r>
                        <a:rPr lang="en-US" sz="1800" dirty="0"/>
                        <a:t>Showcase Our Nursery through annual Open Days</a:t>
                      </a:r>
                    </a:p>
                    <a:p>
                      <a:pPr lvl="0">
                        <a:buNone/>
                      </a:pPr>
                      <a:r>
                        <a:rPr lang="en-US" sz="1800" dirty="0"/>
                        <a:t>Develop enhanced communications systems with key stakeholders</a:t>
                      </a:r>
                    </a:p>
                    <a:p>
                      <a:pPr lvl="0">
                        <a:buNone/>
                      </a:pPr>
                      <a:r>
                        <a:rPr lang="en-US" sz="1800" dirty="0"/>
                        <a:t>Develop a structured transition </a:t>
                      </a:r>
                      <a:r>
                        <a:rPr lang="en-US" sz="1800" err="1"/>
                        <a:t>programme</a:t>
                      </a:r>
                      <a:r>
                        <a:rPr lang="en-US" sz="1800" dirty="0"/>
                        <a:t> to support children starting primary school</a:t>
                      </a:r>
                    </a:p>
                    <a:p>
                      <a:pPr lvl="0">
                        <a:buNone/>
                      </a:pPr>
                      <a:r>
                        <a:rPr lang="en-US" sz="1800" dirty="0"/>
                        <a:t>Strengthen two-way referral processes with key stakeholders</a:t>
                      </a:r>
                    </a:p>
                  </a:txBody>
                  <a:tcPr/>
                </a:tc>
                <a:extLst>
                  <a:ext uri="{0D108BD9-81ED-4DB2-BD59-A6C34878D82A}">
                    <a16:rowId xmlns:a16="http://schemas.microsoft.com/office/drawing/2014/main" val="3001134032"/>
                  </a:ext>
                </a:extLst>
              </a:tr>
            </a:tbl>
          </a:graphicData>
        </a:graphic>
      </p:graphicFrame>
    </p:spTree>
    <p:extLst>
      <p:ext uri="{BB962C8B-B14F-4D97-AF65-F5344CB8AC3E}">
        <p14:creationId xmlns:p14="http://schemas.microsoft.com/office/powerpoint/2010/main" val="4010861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9676-091C-75D0-163B-7881F1372823}"/>
              </a:ext>
            </a:extLst>
          </p:cNvPr>
          <p:cNvSpPr>
            <a:spLocks noGrp="1"/>
          </p:cNvSpPr>
          <p:nvPr>
            <p:ph type="title"/>
          </p:nvPr>
        </p:nvSpPr>
        <p:spPr>
          <a:xfrm>
            <a:off x="689882" y="-1209"/>
            <a:ext cx="10794546" cy="1233656"/>
          </a:xfrm>
        </p:spPr>
        <p:txBody>
          <a:bodyPr>
            <a:normAutofit/>
          </a:bodyPr>
          <a:lstStyle/>
          <a:p>
            <a:r>
              <a:rPr lang="en-US" dirty="0">
                <a:ea typeface="Calibri Light"/>
                <a:cs typeface="Calibri Light"/>
              </a:rPr>
              <a:t>2. Build o</a:t>
            </a:r>
            <a:r>
              <a:rPr lang="en-GB" dirty="0" err="1">
                <a:ea typeface="Calibri Light"/>
                <a:cs typeface="Calibri Light"/>
              </a:rPr>
              <a:t>rganisational</a:t>
            </a:r>
            <a:r>
              <a:rPr lang="en-US" dirty="0">
                <a:ea typeface="Calibri Light"/>
                <a:cs typeface="Calibri Light"/>
              </a:rPr>
              <a:t> capacity</a:t>
            </a:r>
          </a:p>
        </p:txBody>
      </p:sp>
      <p:sp>
        <p:nvSpPr>
          <p:cNvPr id="3" name="Content Placeholder 2">
            <a:extLst>
              <a:ext uri="{FF2B5EF4-FFF2-40B4-BE49-F238E27FC236}">
                <a16:creationId xmlns:a16="http://schemas.microsoft.com/office/drawing/2014/main" id="{BD67C5E4-F3A4-2183-6329-F9603C413B30}"/>
              </a:ext>
            </a:extLst>
          </p:cNvPr>
          <p:cNvSpPr>
            <a:spLocks noGrp="1"/>
          </p:cNvSpPr>
          <p:nvPr>
            <p:ph idx="1"/>
          </p:nvPr>
        </p:nvSpPr>
        <p:spPr>
          <a:xfrm>
            <a:off x="698427" y="1064624"/>
            <a:ext cx="10633984" cy="4713241"/>
          </a:xfrm>
        </p:spPr>
        <p:txBody>
          <a:bodyPr vert="horz" lIns="91440" tIns="45720" rIns="91440" bIns="45720" rtlCol="0" anchor="t">
            <a:normAutofit/>
          </a:bodyPr>
          <a:lstStyle/>
          <a:p>
            <a:r>
              <a:rPr lang="en-US" dirty="0">
                <a:solidFill>
                  <a:schemeClr val="accent1">
                    <a:lumMod val="49000"/>
                  </a:schemeClr>
                </a:solidFill>
                <a:ea typeface="Calibri Light"/>
                <a:cs typeface="Calibri Light"/>
              </a:rPr>
              <a:t>Strategic objectives</a:t>
            </a:r>
            <a:endParaRPr lang="en-US" dirty="0">
              <a:solidFill>
                <a:schemeClr val="accent1">
                  <a:lumMod val="49000"/>
                </a:schemeClr>
              </a:solidFill>
            </a:endParaRPr>
          </a:p>
          <a:p>
            <a:endParaRPr lang="en-US" dirty="0">
              <a:ea typeface="Calibri Light"/>
              <a:cs typeface="Calibri Light"/>
            </a:endParaRPr>
          </a:p>
        </p:txBody>
      </p:sp>
      <p:sp>
        <p:nvSpPr>
          <p:cNvPr id="5" name="Footer Placeholder 4">
            <a:extLst>
              <a:ext uri="{FF2B5EF4-FFF2-40B4-BE49-F238E27FC236}">
                <a16:creationId xmlns:a16="http://schemas.microsoft.com/office/drawing/2014/main" id="{0060E418-3EB4-7E22-8119-3F4C5C787D80}"/>
              </a:ext>
            </a:extLst>
          </p:cNvPr>
          <p:cNvSpPr>
            <a:spLocks noGrp="1"/>
          </p:cNvSpPr>
          <p:nvPr>
            <p:ph type="ftr" sz="quarter" idx="11"/>
          </p:nvPr>
        </p:nvSpPr>
        <p:spPr/>
        <p:txBody>
          <a:bodyPr/>
          <a:lstStyle/>
          <a:p>
            <a:r>
              <a:rPr lang="en-US" dirty="0"/>
              <a:t>Our Nursery strategy 2024-2029</a:t>
            </a:r>
          </a:p>
        </p:txBody>
      </p:sp>
      <p:graphicFrame>
        <p:nvGraphicFramePr>
          <p:cNvPr id="7" name="Table 6">
            <a:extLst>
              <a:ext uri="{FF2B5EF4-FFF2-40B4-BE49-F238E27FC236}">
                <a16:creationId xmlns:a16="http://schemas.microsoft.com/office/drawing/2014/main" id="{23584777-2948-29AD-E32A-7BD64D2553D9}"/>
              </a:ext>
            </a:extLst>
          </p:cNvPr>
          <p:cNvGraphicFramePr>
            <a:graphicFrameLocks noGrp="1"/>
          </p:cNvGraphicFramePr>
          <p:nvPr>
            <p:extLst>
              <p:ext uri="{D42A27DB-BD31-4B8C-83A1-F6EECF244321}">
                <p14:modId xmlns:p14="http://schemas.microsoft.com/office/powerpoint/2010/main" val="3221557252"/>
              </p:ext>
            </p:extLst>
          </p:nvPr>
        </p:nvGraphicFramePr>
        <p:xfrm>
          <a:off x="522514" y="1502228"/>
          <a:ext cx="11407212" cy="5120640"/>
        </p:xfrm>
        <a:graphic>
          <a:graphicData uri="http://schemas.openxmlformats.org/drawingml/2006/table">
            <a:tbl>
              <a:tblPr firstRow="1" bandRow="1">
                <a:tableStyleId>{5C22544A-7EE6-4342-B048-85BDC9FD1C3A}</a:tableStyleId>
              </a:tblPr>
              <a:tblGrid>
                <a:gridCol w="2405690">
                  <a:extLst>
                    <a:ext uri="{9D8B030D-6E8A-4147-A177-3AD203B41FA5}">
                      <a16:colId xmlns:a16="http://schemas.microsoft.com/office/drawing/2014/main" val="3582445853"/>
                    </a:ext>
                  </a:extLst>
                </a:gridCol>
                <a:gridCol w="9001522">
                  <a:extLst>
                    <a:ext uri="{9D8B030D-6E8A-4147-A177-3AD203B41FA5}">
                      <a16:colId xmlns:a16="http://schemas.microsoft.com/office/drawing/2014/main" val="3576692087"/>
                    </a:ext>
                  </a:extLst>
                </a:gridCol>
              </a:tblGrid>
              <a:tr h="1679951">
                <a:tc>
                  <a:txBody>
                    <a:bodyPr/>
                    <a:lstStyle/>
                    <a:p>
                      <a:r>
                        <a:rPr lang="en-US" sz="1800" b="1" dirty="0">
                          <a:solidFill>
                            <a:schemeClr val="tx1"/>
                          </a:solidFill>
                          <a:latin typeface="Calibri Light"/>
                        </a:rPr>
                        <a:t>Our Nursery Team</a:t>
                      </a:r>
                    </a:p>
                    <a:p>
                      <a:pPr lvl="0">
                        <a:buNone/>
                      </a:pPr>
                      <a:r>
                        <a:rPr lang="en-US" sz="1800" b="1" dirty="0">
                          <a:solidFill>
                            <a:schemeClr val="tx1"/>
                          </a:solidFill>
                          <a:latin typeface="Calibri Light"/>
                        </a:rPr>
                        <a:t>(Staff, Community Employment, Students)</a:t>
                      </a:r>
                    </a:p>
                  </a:txBody>
                  <a:tcPr/>
                </a:tc>
                <a:tc>
                  <a:txBody>
                    <a:bodyPr/>
                    <a:lstStyle/>
                    <a:p>
                      <a:r>
                        <a:rPr lang="en-US" sz="1800" b="0" dirty="0">
                          <a:solidFill>
                            <a:schemeClr val="tx1"/>
                          </a:solidFill>
                          <a:latin typeface="Calibri Light"/>
                        </a:rPr>
                        <a:t>Meet requirements under Nurturing Skills: The Workforce Development Plan</a:t>
                      </a:r>
                    </a:p>
                    <a:p>
                      <a:pPr lvl="0">
                        <a:buNone/>
                      </a:pPr>
                      <a:r>
                        <a:rPr lang="en-US" sz="1800" b="0" dirty="0">
                          <a:solidFill>
                            <a:schemeClr val="tx1"/>
                          </a:solidFill>
                          <a:latin typeface="Calibri Light"/>
                        </a:rPr>
                        <a:t>Promote an environment of continuous professional development </a:t>
                      </a:r>
                    </a:p>
                    <a:p>
                      <a:pPr lvl="0">
                        <a:buNone/>
                      </a:pPr>
                      <a:r>
                        <a:rPr lang="en-US" sz="1800" b="0" dirty="0">
                          <a:solidFill>
                            <a:schemeClr val="tx1"/>
                          </a:solidFill>
                          <a:latin typeface="Calibri Light"/>
                        </a:rPr>
                        <a:t>Empower team to pursue specialist expertise to share with team members</a:t>
                      </a:r>
                    </a:p>
                    <a:p>
                      <a:pPr lvl="0">
                        <a:buNone/>
                      </a:pPr>
                      <a:r>
                        <a:rPr lang="en-US" sz="1800" b="0" dirty="0">
                          <a:solidFill>
                            <a:schemeClr val="tx1"/>
                          </a:solidFill>
                          <a:latin typeface="Calibri Light"/>
                        </a:rPr>
                        <a:t>Create a learning environment for students/CE participants</a:t>
                      </a:r>
                    </a:p>
                    <a:p>
                      <a:pPr lvl="0">
                        <a:buNone/>
                      </a:pPr>
                      <a:r>
                        <a:rPr lang="en-US" sz="1800" b="0" dirty="0">
                          <a:solidFill>
                            <a:schemeClr val="tx1"/>
                          </a:solidFill>
                          <a:latin typeface="Calibri Light"/>
                        </a:rPr>
                        <a:t>Strengthen support &amp; supervision for all team</a:t>
                      </a:r>
                    </a:p>
                    <a:p>
                      <a:pPr lvl="0">
                        <a:buNone/>
                      </a:pPr>
                      <a:r>
                        <a:rPr lang="en-US" sz="1800" b="0" dirty="0">
                          <a:solidFill>
                            <a:schemeClr val="tx1"/>
                          </a:solidFill>
                          <a:latin typeface="Calibri Light"/>
                        </a:rPr>
                        <a:t>Align service developments with First 5 National St</a:t>
                      </a:r>
                    </a:p>
                  </a:txBody>
                  <a:tcPr/>
                </a:tc>
                <a:extLst>
                  <a:ext uri="{0D108BD9-81ED-4DB2-BD59-A6C34878D82A}">
                    <a16:rowId xmlns:a16="http://schemas.microsoft.com/office/drawing/2014/main" val="1024356022"/>
                  </a:ext>
                </a:extLst>
              </a:tr>
              <a:tr h="891105">
                <a:tc>
                  <a:txBody>
                    <a:bodyPr/>
                    <a:lstStyle/>
                    <a:p>
                      <a:r>
                        <a:rPr lang="en-US" sz="1800" b="1" dirty="0"/>
                        <a:t>Children</a:t>
                      </a:r>
                    </a:p>
                  </a:txBody>
                  <a:tcPr/>
                </a:tc>
                <a:tc>
                  <a:txBody>
                    <a:bodyPr/>
                    <a:lstStyle/>
                    <a:p>
                      <a:r>
                        <a:rPr lang="en-US" sz="1800" dirty="0"/>
                        <a:t>Develop service to include School Age Childcare</a:t>
                      </a:r>
                    </a:p>
                    <a:p>
                      <a:pPr lvl="0">
                        <a:buNone/>
                      </a:pPr>
                      <a:r>
                        <a:rPr lang="en-US" sz="1800" dirty="0"/>
                        <a:t>Support the development and implementation of emergent curriculums</a:t>
                      </a:r>
                    </a:p>
                    <a:p>
                      <a:pPr lvl="0">
                        <a:buNone/>
                      </a:pPr>
                      <a:r>
                        <a:rPr lang="en-US" sz="1800" dirty="0"/>
                        <a:t>Expand the provision of Art and play therapy </a:t>
                      </a:r>
                    </a:p>
                  </a:txBody>
                  <a:tcPr/>
                </a:tc>
                <a:extLst>
                  <a:ext uri="{0D108BD9-81ED-4DB2-BD59-A6C34878D82A}">
                    <a16:rowId xmlns:a16="http://schemas.microsoft.com/office/drawing/2014/main" val="1069959853"/>
                  </a:ext>
                </a:extLst>
              </a:tr>
              <a:tr h="1154055">
                <a:tc>
                  <a:txBody>
                    <a:bodyPr/>
                    <a:lstStyle/>
                    <a:p>
                      <a:r>
                        <a:rPr lang="en-US" sz="1800" b="1" dirty="0"/>
                        <a:t>Service</a:t>
                      </a:r>
                    </a:p>
                  </a:txBody>
                  <a:tcPr/>
                </a:tc>
                <a:tc>
                  <a:txBody>
                    <a:bodyPr/>
                    <a:lstStyle/>
                    <a:p>
                      <a:r>
                        <a:rPr lang="en-US" sz="1800" dirty="0"/>
                        <a:t>Work towards High Scope Curriculum accreditation</a:t>
                      </a:r>
                    </a:p>
                    <a:p>
                      <a:pPr lvl="0">
                        <a:buNone/>
                      </a:pPr>
                      <a:r>
                        <a:rPr lang="en-US" sz="1800" dirty="0"/>
                        <a:t>Embed the principles of a Trauma Informed Approach</a:t>
                      </a:r>
                    </a:p>
                    <a:p>
                      <a:pPr lvl="0">
                        <a:buNone/>
                      </a:pPr>
                      <a:r>
                        <a:rPr lang="en-US" sz="1800" dirty="0"/>
                        <a:t>Explore evidence-based models for school age childcare</a:t>
                      </a:r>
                    </a:p>
                    <a:p>
                      <a:pPr lvl="0">
                        <a:buNone/>
                      </a:pPr>
                      <a:r>
                        <a:rPr lang="en-US" sz="1800" dirty="0"/>
                        <a:t>Engage in research and stay up to date with relevant ECEC national and international initiatives</a:t>
                      </a:r>
                    </a:p>
                  </a:txBody>
                  <a:tcPr/>
                </a:tc>
                <a:extLst>
                  <a:ext uri="{0D108BD9-81ED-4DB2-BD59-A6C34878D82A}">
                    <a16:rowId xmlns:a16="http://schemas.microsoft.com/office/drawing/2014/main" val="3001134032"/>
                  </a:ext>
                </a:extLst>
              </a:tr>
              <a:tr h="628156">
                <a:tc>
                  <a:txBody>
                    <a:bodyPr/>
                    <a:lstStyle/>
                    <a:p>
                      <a:pPr lvl="0">
                        <a:buNone/>
                      </a:pPr>
                      <a:r>
                        <a:rPr lang="en-US" sz="1800" b="1" dirty="0"/>
                        <a:t>Stakeholders</a:t>
                      </a:r>
                    </a:p>
                  </a:txBody>
                  <a:tcPr/>
                </a:tc>
                <a:tc>
                  <a:txBody>
                    <a:bodyPr/>
                    <a:lstStyle/>
                    <a:p>
                      <a:pPr lvl="0">
                        <a:buNone/>
                      </a:pPr>
                      <a:r>
                        <a:rPr lang="en-US" sz="1800" dirty="0"/>
                        <a:t>Build on and promote interagency collaboration</a:t>
                      </a:r>
                    </a:p>
                    <a:p>
                      <a:pPr lvl="0">
                        <a:buNone/>
                      </a:pPr>
                      <a:r>
                        <a:rPr lang="en-US" sz="1800" dirty="0"/>
                        <a:t>Partner with third level institutions to support the needs of children</a:t>
                      </a:r>
                    </a:p>
                  </a:txBody>
                  <a:tcPr/>
                </a:tc>
                <a:extLst>
                  <a:ext uri="{0D108BD9-81ED-4DB2-BD59-A6C34878D82A}">
                    <a16:rowId xmlns:a16="http://schemas.microsoft.com/office/drawing/2014/main" val="2169965042"/>
                  </a:ext>
                </a:extLst>
              </a:tr>
              <a:tr h="628156">
                <a:tc>
                  <a:txBody>
                    <a:bodyPr/>
                    <a:lstStyle/>
                    <a:p>
                      <a:pPr lvl="0">
                        <a:buNone/>
                      </a:pPr>
                      <a:r>
                        <a:rPr lang="en-US" sz="1800" b="1" dirty="0"/>
                        <a:t>Sustainability</a:t>
                      </a:r>
                    </a:p>
                  </a:txBody>
                  <a:tcPr/>
                </a:tc>
                <a:tc>
                  <a:txBody>
                    <a:bodyPr/>
                    <a:lstStyle/>
                    <a:p>
                      <a:pPr lvl="0">
                        <a:buNone/>
                      </a:pPr>
                      <a:r>
                        <a:rPr lang="en-US" sz="1800" dirty="0"/>
                        <a:t>Secure funding sustainability for the service</a:t>
                      </a:r>
                    </a:p>
                    <a:p>
                      <a:pPr lvl="0">
                        <a:buNone/>
                      </a:pPr>
                      <a:r>
                        <a:rPr lang="en-US" sz="1800" dirty="0"/>
                        <a:t>Become a sustainable environmentally aware service</a:t>
                      </a:r>
                    </a:p>
                  </a:txBody>
                  <a:tcPr/>
                </a:tc>
                <a:extLst>
                  <a:ext uri="{0D108BD9-81ED-4DB2-BD59-A6C34878D82A}">
                    <a16:rowId xmlns:a16="http://schemas.microsoft.com/office/drawing/2014/main" val="1737111073"/>
                  </a:ext>
                </a:extLst>
              </a:tr>
            </a:tbl>
          </a:graphicData>
        </a:graphic>
      </p:graphicFrame>
    </p:spTree>
    <p:extLst>
      <p:ext uri="{BB962C8B-B14F-4D97-AF65-F5344CB8AC3E}">
        <p14:creationId xmlns:p14="http://schemas.microsoft.com/office/powerpoint/2010/main" val="377085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9676-091C-75D0-163B-7881F1372823}"/>
              </a:ext>
            </a:extLst>
          </p:cNvPr>
          <p:cNvSpPr>
            <a:spLocks noGrp="1"/>
          </p:cNvSpPr>
          <p:nvPr>
            <p:ph type="title"/>
          </p:nvPr>
        </p:nvSpPr>
        <p:spPr>
          <a:xfrm>
            <a:off x="711653" y="172962"/>
            <a:ext cx="10772775" cy="1658198"/>
          </a:xfrm>
        </p:spPr>
        <p:txBody>
          <a:bodyPr>
            <a:normAutofit/>
          </a:bodyPr>
          <a:lstStyle/>
          <a:p>
            <a:r>
              <a:rPr lang="en-US" dirty="0">
                <a:ea typeface="Calibri Light"/>
                <a:cs typeface="Calibri Light"/>
              </a:rPr>
              <a:t>3. Extend our premises</a:t>
            </a:r>
          </a:p>
        </p:txBody>
      </p:sp>
      <p:sp>
        <p:nvSpPr>
          <p:cNvPr id="3" name="Content Placeholder 2">
            <a:extLst>
              <a:ext uri="{FF2B5EF4-FFF2-40B4-BE49-F238E27FC236}">
                <a16:creationId xmlns:a16="http://schemas.microsoft.com/office/drawing/2014/main" id="{BD67C5E4-F3A4-2183-6329-F9603C413B30}"/>
              </a:ext>
            </a:extLst>
          </p:cNvPr>
          <p:cNvSpPr>
            <a:spLocks noGrp="1"/>
          </p:cNvSpPr>
          <p:nvPr>
            <p:ph idx="1"/>
          </p:nvPr>
        </p:nvSpPr>
        <p:spPr>
          <a:xfrm>
            <a:off x="687541" y="1510938"/>
            <a:ext cx="10699298" cy="4266927"/>
          </a:xfrm>
        </p:spPr>
        <p:txBody>
          <a:bodyPr vert="horz" lIns="91440" tIns="45720" rIns="91440" bIns="45720" rtlCol="0" anchor="t">
            <a:normAutofit/>
          </a:bodyPr>
          <a:lstStyle/>
          <a:p>
            <a:r>
              <a:rPr lang="en-US" dirty="0">
                <a:solidFill>
                  <a:schemeClr val="accent1">
                    <a:lumMod val="49000"/>
                  </a:schemeClr>
                </a:solidFill>
                <a:ea typeface="Calibri Light"/>
                <a:cs typeface="Calibri Light"/>
              </a:rPr>
              <a:t>Meet the changing needs of children and families by extending our premises</a:t>
            </a:r>
          </a:p>
          <a:p>
            <a:r>
              <a:rPr lang="en-US" dirty="0">
                <a:solidFill>
                  <a:schemeClr val="accent1">
                    <a:lumMod val="49000"/>
                  </a:schemeClr>
                </a:solidFill>
                <a:ea typeface="Calibri Light"/>
                <a:cs typeface="Calibri Light"/>
              </a:rPr>
              <a:t>Strategic objectives:</a:t>
            </a:r>
          </a:p>
          <a:p>
            <a:endParaRPr lang="en-US" dirty="0">
              <a:ea typeface="Calibri Light"/>
              <a:cs typeface="Calibri Light"/>
            </a:endParaRPr>
          </a:p>
        </p:txBody>
      </p:sp>
      <p:sp>
        <p:nvSpPr>
          <p:cNvPr id="5" name="Footer Placeholder 4">
            <a:extLst>
              <a:ext uri="{FF2B5EF4-FFF2-40B4-BE49-F238E27FC236}">
                <a16:creationId xmlns:a16="http://schemas.microsoft.com/office/drawing/2014/main" id="{0060E418-3EB4-7E22-8119-3F4C5C787D80}"/>
              </a:ext>
            </a:extLst>
          </p:cNvPr>
          <p:cNvSpPr>
            <a:spLocks noGrp="1"/>
          </p:cNvSpPr>
          <p:nvPr>
            <p:ph type="ftr" sz="quarter" idx="11"/>
          </p:nvPr>
        </p:nvSpPr>
        <p:spPr/>
        <p:txBody>
          <a:bodyPr/>
          <a:lstStyle/>
          <a:p>
            <a:r>
              <a:rPr lang="en-US" dirty="0"/>
              <a:t>Our Nursery strategy 2024-2029</a:t>
            </a:r>
          </a:p>
        </p:txBody>
      </p:sp>
      <p:graphicFrame>
        <p:nvGraphicFramePr>
          <p:cNvPr id="7" name="Table 6">
            <a:extLst>
              <a:ext uri="{FF2B5EF4-FFF2-40B4-BE49-F238E27FC236}">
                <a16:creationId xmlns:a16="http://schemas.microsoft.com/office/drawing/2014/main" id="{23584777-2948-29AD-E32A-7BD64D2553D9}"/>
              </a:ext>
            </a:extLst>
          </p:cNvPr>
          <p:cNvGraphicFramePr>
            <a:graphicFrameLocks noGrp="1"/>
          </p:cNvGraphicFramePr>
          <p:nvPr>
            <p:extLst>
              <p:ext uri="{D42A27DB-BD31-4B8C-83A1-F6EECF244321}">
                <p14:modId xmlns:p14="http://schemas.microsoft.com/office/powerpoint/2010/main" val="4067592796"/>
              </p:ext>
            </p:extLst>
          </p:nvPr>
        </p:nvGraphicFramePr>
        <p:xfrm>
          <a:off x="816428" y="2427514"/>
          <a:ext cx="10563552" cy="3566160"/>
        </p:xfrm>
        <a:graphic>
          <a:graphicData uri="http://schemas.openxmlformats.org/drawingml/2006/table">
            <a:tbl>
              <a:tblPr firstRow="1" bandRow="1">
                <a:tableStyleId>{5C22544A-7EE6-4342-B048-85BDC9FD1C3A}</a:tableStyleId>
              </a:tblPr>
              <a:tblGrid>
                <a:gridCol w="2367642">
                  <a:extLst>
                    <a:ext uri="{9D8B030D-6E8A-4147-A177-3AD203B41FA5}">
                      <a16:colId xmlns:a16="http://schemas.microsoft.com/office/drawing/2014/main" val="3582445853"/>
                    </a:ext>
                  </a:extLst>
                </a:gridCol>
                <a:gridCol w="8195910">
                  <a:extLst>
                    <a:ext uri="{9D8B030D-6E8A-4147-A177-3AD203B41FA5}">
                      <a16:colId xmlns:a16="http://schemas.microsoft.com/office/drawing/2014/main" val="3576692087"/>
                    </a:ext>
                  </a:extLst>
                </a:gridCol>
              </a:tblGrid>
              <a:tr h="1319892">
                <a:tc>
                  <a:txBody>
                    <a:bodyPr/>
                    <a:lstStyle/>
                    <a:p>
                      <a:r>
                        <a:rPr lang="en-US" sz="1800" b="1" dirty="0">
                          <a:solidFill>
                            <a:schemeClr val="tx1"/>
                          </a:solidFill>
                          <a:latin typeface="Calibri Light"/>
                        </a:rPr>
                        <a:t>Service</a:t>
                      </a:r>
                    </a:p>
                  </a:txBody>
                  <a:tcPr/>
                </a:tc>
                <a:tc>
                  <a:txBody>
                    <a:bodyPr/>
                    <a:lstStyle/>
                    <a:p>
                      <a:r>
                        <a:rPr lang="en-US" sz="1800" b="0" dirty="0">
                          <a:solidFill>
                            <a:schemeClr val="tx1"/>
                          </a:solidFill>
                          <a:latin typeface="Calibri Light"/>
                        </a:rPr>
                        <a:t>Assess risks associated with expanding the building and service</a:t>
                      </a:r>
                    </a:p>
                    <a:p>
                      <a:pPr lvl="0">
                        <a:buNone/>
                      </a:pPr>
                      <a:r>
                        <a:rPr lang="en-US" sz="1800" b="0" dirty="0">
                          <a:solidFill>
                            <a:schemeClr val="tx1"/>
                          </a:solidFill>
                          <a:latin typeface="Calibri Light"/>
                        </a:rPr>
                        <a:t>Assess impacts of building expansion on current service and new school age service</a:t>
                      </a:r>
                    </a:p>
                    <a:p>
                      <a:pPr lvl="0">
                        <a:buNone/>
                      </a:pPr>
                      <a:r>
                        <a:rPr lang="en-US" sz="1800" b="0" dirty="0">
                          <a:solidFill>
                            <a:schemeClr val="tx1"/>
                          </a:solidFill>
                          <a:latin typeface="Calibri Light"/>
                        </a:rPr>
                        <a:t>Build a meeting space for parents</a:t>
                      </a:r>
                    </a:p>
                    <a:p>
                      <a:pPr lvl="0">
                        <a:buNone/>
                      </a:pPr>
                      <a:r>
                        <a:rPr lang="en-US" sz="1800" b="0" dirty="0">
                          <a:solidFill>
                            <a:schemeClr val="tx1"/>
                          </a:solidFill>
                          <a:latin typeface="Calibri Light"/>
                        </a:rPr>
                        <a:t>Extend outdoor provision</a:t>
                      </a:r>
                    </a:p>
                    <a:p>
                      <a:pPr lvl="0">
                        <a:buNone/>
                      </a:pPr>
                      <a:r>
                        <a:rPr lang="en-US" sz="1800" b="0" dirty="0">
                          <a:solidFill>
                            <a:schemeClr val="tx1"/>
                          </a:solidFill>
                          <a:latin typeface="Calibri Light"/>
                        </a:rPr>
                        <a:t>Build a space for school aged childcare provision</a:t>
                      </a:r>
                    </a:p>
                  </a:txBody>
                  <a:tcPr/>
                </a:tc>
                <a:extLst>
                  <a:ext uri="{0D108BD9-81ED-4DB2-BD59-A6C34878D82A}">
                    <a16:rowId xmlns:a16="http://schemas.microsoft.com/office/drawing/2014/main" val="1024356022"/>
                  </a:ext>
                </a:extLst>
              </a:tr>
              <a:tr h="1156607">
                <a:tc>
                  <a:txBody>
                    <a:bodyPr/>
                    <a:lstStyle/>
                    <a:p>
                      <a:r>
                        <a:rPr lang="en-US" sz="1800" b="1" dirty="0"/>
                        <a:t>Stakeholders</a:t>
                      </a:r>
                    </a:p>
                  </a:txBody>
                  <a:tcPr/>
                </a:tc>
                <a:tc>
                  <a:txBody>
                    <a:bodyPr/>
                    <a:lstStyle/>
                    <a:p>
                      <a:r>
                        <a:rPr lang="en-US" sz="1800" dirty="0"/>
                        <a:t>Convene a 'Buildings' committee from within the board of directors</a:t>
                      </a:r>
                    </a:p>
                    <a:p>
                      <a:pPr lvl="0">
                        <a:buNone/>
                      </a:pPr>
                      <a:r>
                        <a:rPr lang="en-US" sz="1800" dirty="0"/>
                        <a:t>Draw on external stakeholders with experience of building development</a:t>
                      </a:r>
                    </a:p>
                    <a:p>
                      <a:pPr lvl="0">
                        <a:buNone/>
                      </a:pPr>
                      <a:r>
                        <a:rPr lang="en-US" sz="1800" dirty="0"/>
                        <a:t>Liaise with funders</a:t>
                      </a:r>
                    </a:p>
                    <a:p>
                      <a:pPr lvl="0">
                        <a:buNone/>
                      </a:pPr>
                      <a:r>
                        <a:rPr lang="en-US" sz="1800" dirty="0"/>
                        <a:t>Liaise with local development authority</a:t>
                      </a:r>
                    </a:p>
                  </a:txBody>
                  <a:tcPr/>
                </a:tc>
                <a:extLst>
                  <a:ext uri="{0D108BD9-81ED-4DB2-BD59-A6C34878D82A}">
                    <a16:rowId xmlns:a16="http://schemas.microsoft.com/office/drawing/2014/main" val="1069959853"/>
                  </a:ext>
                </a:extLst>
              </a:tr>
              <a:tr h="418135">
                <a:tc>
                  <a:txBody>
                    <a:bodyPr/>
                    <a:lstStyle/>
                    <a:p>
                      <a:r>
                        <a:rPr lang="en-US" sz="1800" b="1" dirty="0"/>
                        <a:t>Funding</a:t>
                      </a:r>
                    </a:p>
                  </a:txBody>
                  <a:tcPr/>
                </a:tc>
                <a:tc>
                  <a:txBody>
                    <a:bodyPr/>
                    <a:lstStyle/>
                    <a:p>
                      <a:r>
                        <a:rPr lang="en-US" sz="1800" dirty="0"/>
                        <a:t>Conduct a feasibility study to risk assess the building plan</a:t>
                      </a:r>
                    </a:p>
                    <a:p>
                      <a:pPr lvl="0">
                        <a:buNone/>
                      </a:pPr>
                      <a:r>
                        <a:rPr lang="en-US" sz="1800" dirty="0"/>
                        <a:t>Seek funding to extend the building</a:t>
                      </a:r>
                    </a:p>
                    <a:p>
                      <a:pPr lvl="0">
                        <a:buNone/>
                      </a:pPr>
                      <a:r>
                        <a:rPr lang="en-US" sz="1800" dirty="0"/>
                        <a:t>Develop a project plan for the new development</a:t>
                      </a:r>
                    </a:p>
                  </a:txBody>
                  <a:tcPr/>
                </a:tc>
                <a:extLst>
                  <a:ext uri="{0D108BD9-81ED-4DB2-BD59-A6C34878D82A}">
                    <a16:rowId xmlns:a16="http://schemas.microsoft.com/office/drawing/2014/main" val="3001134032"/>
                  </a:ext>
                </a:extLst>
              </a:tr>
            </a:tbl>
          </a:graphicData>
        </a:graphic>
      </p:graphicFrame>
    </p:spTree>
    <p:extLst>
      <p:ext uri="{BB962C8B-B14F-4D97-AF65-F5344CB8AC3E}">
        <p14:creationId xmlns:p14="http://schemas.microsoft.com/office/powerpoint/2010/main" val="364312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9676-091C-75D0-163B-7881F1372823}"/>
              </a:ext>
            </a:extLst>
          </p:cNvPr>
          <p:cNvSpPr>
            <a:spLocks noGrp="1"/>
          </p:cNvSpPr>
          <p:nvPr>
            <p:ph type="title"/>
          </p:nvPr>
        </p:nvSpPr>
        <p:spPr>
          <a:xfrm>
            <a:off x="461282" y="172962"/>
            <a:ext cx="11458573" cy="1658198"/>
          </a:xfrm>
        </p:spPr>
        <p:txBody>
          <a:bodyPr>
            <a:normAutofit/>
          </a:bodyPr>
          <a:lstStyle/>
          <a:p>
            <a:r>
              <a:rPr lang="en-US" sz="4400" dirty="0">
                <a:ea typeface="Calibri Light"/>
                <a:cs typeface="Calibri Light"/>
              </a:rPr>
              <a:t>4. Strengthen governance &amp; </a:t>
            </a:r>
            <a:r>
              <a:rPr lang="en-US" sz="4400" dirty="0" err="1">
                <a:ea typeface="Calibri Light"/>
                <a:cs typeface="Calibri Light"/>
              </a:rPr>
              <a:t>organisational</a:t>
            </a:r>
            <a:r>
              <a:rPr lang="en-US" sz="4400" dirty="0">
                <a:ea typeface="Calibri Light"/>
                <a:cs typeface="Calibri Light"/>
              </a:rPr>
              <a:t> dynamics</a:t>
            </a:r>
          </a:p>
        </p:txBody>
      </p:sp>
      <p:sp>
        <p:nvSpPr>
          <p:cNvPr id="3" name="Content Placeholder 2">
            <a:extLst>
              <a:ext uri="{FF2B5EF4-FFF2-40B4-BE49-F238E27FC236}">
                <a16:creationId xmlns:a16="http://schemas.microsoft.com/office/drawing/2014/main" id="{BD67C5E4-F3A4-2183-6329-F9603C413B30}"/>
              </a:ext>
            </a:extLst>
          </p:cNvPr>
          <p:cNvSpPr>
            <a:spLocks noGrp="1"/>
          </p:cNvSpPr>
          <p:nvPr>
            <p:ph idx="1"/>
          </p:nvPr>
        </p:nvSpPr>
        <p:spPr>
          <a:xfrm>
            <a:off x="687541" y="1510938"/>
            <a:ext cx="10699298" cy="4266927"/>
          </a:xfrm>
        </p:spPr>
        <p:txBody>
          <a:bodyPr vert="horz" lIns="91440" tIns="45720" rIns="91440" bIns="45720" rtlCol="0" anchor="t">
            <a:normAutofit/>
          </a:bodyPr>
          <a:lstStyle/>
          <a:p>
            <a:r>
              <a:rPr lang="en-US" dirty="0">
                <a:solidFill>
                  <a:schemeClr val="accent1">
                    <a:lumMod val="49000"/>
                  </a:schemeClr>
                </a:solidFill>
                <a:ea typeface="Calibri Light"/>
                <a:cs typeface="Calibri Light"/>
              </a:rPr>
              <a:t>Strengthen corporate governance &amp; </a:t>
            </a:r>
            <a:r>
              <a:rPr lang="en-US" err="1">
                <a:solidFill>
                  <a:schemeClr val="accent1">
                    <a:lumMod val="49000"/>
                  </a:schemeClr>
                </a:solidFill>
                <a:ea typeface="Calibri Light"/>
                <a:cs typeface="Calibri Light"/>
              </a:rPr>
              <a:t>organisational</a:t>
            </a:r>
            <a:r>
              <a:rPr lang="en-US" dirty="0">
                <a:solidFill>
                  <a:schemeClr val="accent1">
                    <a:lumMod val="49000"/>
                  </a:schemeClr>
                </a:solidFill>
                <a:ea typeface="Calibri Light"/>
                <a:cs typeface="Calibri Light"/>
              </a:rPr>
              <a:t> dynamics</a:t>
            </a:r>
          </a:p>
          <a:p>
            <a:r>
              <a:rPr lang="en-US" dirty="0">
                <a:solidFill>
                  <a:schemeClr val="accent1">
                    <a:lumMod val="49000"/>
                  </a:schemeClr>
                </a:solidFill>
                <a:ea typeface="Calibri Light"/>
                <a:cs typeface="Calibri Light"/>
              </a:rPr>
              <a:t>Strategic objectives</a:t>
            </a:r>
          </a:p>
          <a:p>
            <a:endParaRPr lang="en-US" dirty="0">
              <a:ea typeface="Calibri Light"/>
              <a:cs typeface="Calibri Light"/>
            </a:endParaRPr>
          </a:p>
        </p:txBody>
      </p:sp>
      <p:sp>
        <p:nvSpPr>
          <p:cNvPr id="5" name="Footer Placeholder 4">
            <a:extLst>
              <a:ext uri="{FF2B5EF4-FFF2-40B4-BE49-F238E27FC236}">
                <a16:creationId xmlns:a16="http://schemas.microsoft.com/office/drawing/2014/main" id="{0060E418-3EB4-7E22-8119-3F4C5C787D80}"/>
              </a:ext>
            </a:extLst>
          </p:cNvPr>
          <p:cNvSpPr>
            <a:spLocks noGrp="1"/>
          </p:cNvSpPr>
          <p:nvPr>
            <p:ph type="ftr" sz="quarter" idx="11"/>
          </p:nvPr>
        </p:nvSpPr>
        <p:spPr/>
        <p:txBody>
          <a:bodyPr/>
          <a:lstStyle/>
          <a:p>
            <a:r>
              <a:rPr lang="en-US" dirty="0"/>
              <a:t>Our Nursery strategy 2024-2029</a:t>
            </a:r>
          </a:p>
        </p:txBody>
      </p:sp>
      <p:graphicFrame>
        <p:nvGraphicFramePr>
          <p:cNvPr id="7" name="Table 6">
            <a:extLst>
              <a:ext uri="{FF2B5EF4-FFF2-40B4-BE49-F238E27FC236}">
                <a16:creationId xmlns:a16="http://schemas.microsoft.com/office/drawing/2014/main" id="{23584777-2948-29AD-E32A-7BD64D2553D9}"/>
              </a:ext>
            </a:extLst>
          </p:cNvPr>
          <p:cNvGraphicFramePr>
            <a:graphicFrameLocks noGrp="1"/>
          </p:cNvGraphicFramePr>
          <p:nvPr>
            <p:extLst>
              <p:ext uri="{D42A27DB-BD31-4B8C-83A1-F6EECF244321}">
                <p14:modId xmlns:p14="http://schemas.microsoft.com/office/powerpoint/2010/main" val="2434736275"/>
              </p:ext>
            </p:extLst>
          </p:nvPr>
        </p:nvGraphicFramePr>
        <p:xfrm>
          <a:off x="816428" y="2427514"/>
          <a:ext cx="10563552" cy="3359455"/>
        </p:xfrm>
        <a:graphic>
          <a:graphicData uri="http://schemas.openxmlformats.org/drawingml/2006/table">
            <a:tbl>
              <a:tblPr firstRow="1" bandRow="1">
                <a:tableStyleId>{5C22544A-7EE6-4342-B048-85BDC9FD1C3A}</a:tableStyleId>
              </a:tblPr>
              <a:tblGrid>
                <a:gridCol w="2367642">
                  <a:extLst>
                    <a:ext uri="{9D8B030D-6E8A-4147-A177-3AD203B41FA5}">
                      <a16:colId xmlns:a16="http://schemas.microsoft.com/office/drawing/2014/main" val="3582445853"/>
                    </a:ext>
                  </a:extLst>
                </a:gridCol>
                <a:gridCol w="8195910">
                  <a:extLst>
                    <a:ext uri="{9D8B030D-6E8A-4147-A177-3AD203B41FA5}">
                      <a16:colId xmlns:a16="http://schemas.microsoft.com/office/drawing/2014/main" val="3576692087"/>
                    </a:ext>
                  </a:extLst>
                </a:gridCol>
              </a:tblGrid>
              <a:tr h="381000">
                <a:tc>
                  <a:txBody>
                    <a:bodyPr/>
                    <a:lstStyle/>
                    <a:p>
                      <a:r>
                        <a:rPr lang="en-US" sz="1800" b="1" dirty="0">
                          <a:solidFill>
                            <a:schemeClr val="tx1"/>
                          </a:solidFill>
                          <a:latin typeface="Calibri Light"/>
                        </a:rPr>
                        <a:t>Legislation</a:t>
                      </a:r>
                    </a:p>
                  </a:txBody>
                  <a:tcPr/>
                </a:tc>
                <a:tc>
                  <a:txBody>
                    <a:bodyPr/>
                    <a:lstStyle/>
                    <a:p>
                      <a:r>
                        <a:rPr lang="en-US" sz="1800" b="0" dirty="0">
                          <a:solidFill>
                            <a:schemeClr val="tx1"/>
                          </a:solidFill>
                          <a:latin typeface="Calibri Light"/>
                        </a:rPr>
                        <a:t>Evaluate systems and process to monitor compliance with legislative requirements</a:t>
                      </a:r>
                    </a:p>
                  </a:txBody>
                  <a:tcPr/>
                </a:tc>
                <a:extLst>
                  <a:ext uri="{0D108BD9-81ED-4DB2-BD59-A6C34878D82A}">
                    <a16:rowId xmlns:a16="http://schemas.microsoft.com/office/drawing/2014/main" val="1024356022"/>
                  </a:ext>
                </a:extLst>
              </a:tr>
              <a:tr h="1592035">
                <a:tc>
                  <a:txBody>
                    <a:bodyPr/>
                    <a:lstStyle/>
                    <a:p>
                      <a:r>
                        <a:rPr lang="en-US" sz="1800" b="1" dirty="0"/>
                        <a:t>Governance</a:t>
                      </a:r>
                    </a:p>
                  </a:txBody>
                  <a:tcPr/>
                </a:tc>
                <a:tc>
                  <a:txBody>
                    <a:bodyPr/>
                    <a:lstStyle/>
                    <a:p>
                      <a:r>
                        <a:rPr lang="en-US" sz="1800" dirty="0"/>
                        <a:t>Conduct a risk assessment of the service</a:t>
                      </a:r>
                    </a:p>
                    <a:p>
                      <a:pPr lvl="0">
                        <a:buNone/>
                      </a:pPr>
                      <a:r>
                        <a:rPr lang="en-US" sz="1800" dirty="0"/>
                        <a:t>Be fully compliant with the Charities Governance Code</a:t>
                      </a:r>
                    </a:p>
                    <a:p>
                      <a:pPr lvl="0">
                        <a:buNone/>
                      </a:pPr>
                      <a:r>
                        <a:rPr lang="en-US" sz="1800" dirty="0"/>
                        <a:t>Develop a strategy to ensure the board has required expertise (HR, Finance, Community etc.)</a:t>
                      </a:r>
                    </a:p>
                    <a:p>
                      <a:pPr lvl="0">
                        <a:buNone/>
                      </a:pPr>
                      <a:r>
                        <a:rPr lang="en-US" sz="1800" dirty="0"/>
                        <a:t>Develop a board succession plan</a:t>
                      </a:r>
                    </a:p>
                    <a:p>
                      <a:pPr lvl="0">
                        <a:buNone/>
                      </a:pPr>
                      <a:r>
                        <a:rPr lang="en-US" sz="1800" dirty="0"/>
                        <a:t>Provide formal support &amp; supervision to service manager</a:t>
                      </a:r>
                    </a:p>
                    <a:p>
                      <a:pPr lvl="0">
                        <a:buNone/>
                      </a:pPr>
                      <a:r>
                        <a:rPr lang="en-US" sz="1800" dirty="0"/>
                        <a:t>Offer induction process to new Board members</a:t>
                      </a:r>
                    </a:p>
                    <a:p>
                      <a:pPr lvl="0">
                        <a:buNone/>
                      </a:pPr>
                      <a:r>
                        <a:rPr lang="en-US" sz="1800" dirty="0"/>
                        <a:t>Develop a Board information pack to all new Board members</a:t>
                      </a:r>
                    </a:p>
                    <a:p>
                      <a:pPr lvl="0">
                        <a:buNone/>
                      </a:pPr>
                      <a:r>
                        <a:rPr lang="en-US" sz="1800" dirty="0"/>
                        <a:t>Conduct an annual Board review</a:t>
                      </a:r>
                    </a:p>
                  </a:txBody>
                  <a:tcPr/>
                </a:tc>
                <a:extLst>
                  <a:ext uri="{0D108BD9-81ED-4DB2-BD59-A6C34878D82A}">
                    <a16:rowId xmlns:a16="http://schemas.microsoft.com/office/drawing/2014/main" val="1069959853"/>
                  </a:ext>
                </a:extLst>
              </a:tr>
              <a:tr h="418135">
                <a:tc>
                  <a:txBody>
                    <a:bodyPr/>
                    <a:lstStyle/>
                    <a:p>
                      <a:r>
                        <a:rPr lang="en-US" sz="1800" b="1" dirty="0"/>
                        <a:t>Compliance</a:t>
                      </a:r>
                    </a:p>
                  </a:txBody>
                  <a:tcPr/>
                </a:tc>
                <a:tc>
                  <a:txBody>
                    <a:bodyPr/>
                    <a:lstStyle/>
                    <a:p>
                      <a:r>
                        <a:rPr lang="en-US" sz="1800" dirty="0"/>
                        <a:t>Develop information systems and processes to ensure easy access to information</a:t>
                      </a:r>
                    </a:p>
                  </a:txBody>
                  <a:tcPr/>
                </a:tc>
                <a:extLst>
                  <a:ext uri="{0D108BD9-81ED-4DB2-BD59-A6C34878D82A}">
                    <a16:rowId xmlns:a16="http://schemas.microsoft.com/office/drawing/2014/main" val="3001134032"/>
                  </a:ext>
                </a:extLst>
              </a:tr>
            </a:tbl>
          </a:graphicData>
        </a:graphic>
      </p:graphicFrame>
    </p:spTree>
    <p:extLst>
      <p:ext uri="{BB962C8B-B14F-4D97-AF65-F5344CB8AC3E}">
        <p14:creationId xmlns:p14="http://schemas.microsoft.com/office/powerpoint/2010/main" val="174271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90A3F-A591-EF41-5750-BA938374C42A}"/>
              </a:ext>
            </a:extLst>
          </p:cNvPr>
          <p:cNvSpPr>
            <a:spLocks noGrp="1"/>
          </p:cNvSpPr>
          <p:nvPr>
            <p:ph type="title"/>
          </p:nvPr>
        </p:nvSpPr>
        <p:spPr>
          <a:xfrm>
            <a:off x="8173212" y="499533"/>
            <a:ext cx="3401568" cy="1920240"/>
          </a:xfrm>
        </p:spPr>
        <p:txBody>
          <a:bodyPr vert="horz" lIns="91440" tIns="45720" rIns="91440" bIns="45720" rtlCol="0" anchor="b">
            <a:normAutofit/>
          </a:bodyPr>
          <a:lstStyle/>
          <a:p>
            <a:r>
              <a:rPr lang="en-US" sz="4000">
                <a:solidFill>
                  <a:srgbClr val="FFFFFF"/>
                </a:solidFill>
              </a:rPr>
              <a:t>Our Implementation</a:t>
            </a:r>
          </a:p>
        </p:txBody>
      </p:sp>
      <p:pic>
        <p:nvPicPr>
          <p:cNvPr id="7" name="Content Placeholder 6" descr="Two children pushing a toy wagon&#10;&#10;Description automatically generated">
            <a:extLst>
              <a:ext uri="{FF2B5EF4-FFF2-40B4-BE49-F238E27FC236}">
                <a16:creationId xmlns:a16="http://schemas.microsoft.com/office/drawing/2014/main" id="{0BD6332A-2349-93E0-82D8-B9BEAEF53A87}"/>
              </a:ext>
            </a:extLst>
          </p:cNvPr>
          <p:cNvPicPr>
            <a:picLocks noGrp="1" noChangeAspect="1"/>
          </p:cNvPicPr>
          <p:nvPr>
            <p:ph sz="half" idx="2"/>
          </p:nvPr>
        </p:nvPicPr>
        <p:blipFill>
          <a:blip r:embed="rId2"/>
          <a:srcRect l="624" r="32622" b="-2"/>
          <a:stretch/>
        </p:blipFill>
        <p:spPr>
          <a:xfrm rot="5400000">
            <a:off x="979213" y="294866"/>
            <a:ext cx="5588101" cy="6278529"/>
          </a:xfrm>
          <a:prstGeom prst="rect">
            <a:avLst/>
          </a:prstGeom>
        </p:spPr>
      </p:pic>
      <p:sp>
        <p:nvSpPr>
          <p:cNvPr id="3" name="Content Placeholder 2">
            <a:extLst>
              <a:ext uri="{FF2B5EF4-FFF2-40B4-BE49-F238E27FC236}">
                <a16:creationId xmlns:a16="http://schemas.microsoft.com/office/drawing/2014/main" id="{D9ABCF8D-7E73-25DF-2E5A-38476F1DE19A}"/>
              </a:ext>
            </a:extLst>
          </p:cNvPr>
          <p:cNvSpPr>
            <a:spLocks noGrp="1"/>
          </p:cNvSpPr>
          <p:nvPr>
            <p:ph sz="half" idx="1"/>
          </p:nvPr>
        </p:nvSpPr>
        <p:spPr>
          <a:xfrm>
            <a:off x="8173212" y="2419773"/>
            <a:ext cx="3401568" cy="3358092"/>
          </a:xfrm>
        </p:spPr>
        <p:txBody>
          <a:bodyPr vert="horz" lIns="91440" tIns="45720" rIns="91440" bIns="45720" rtlCol="0">
            <a:normAutofit/>
          </a:bodyPr>
          <a:lstStyle/>
          <a:p>
            <a:r>
              <a:rPr lang="en-US" sz="1800"/>
              <a:t>The lifetime of this strategic plan is 2024 to 2029. </a:t>
            </a:r>
          </a:p>
          <a:p>
            <a:r>
              <a:rPr lang="en-US" sz="1800"/>
              <a:t>It provides the strategic framework for the development of implementation plans, which then informs performance objectives for our service and staff team.</a:t>
            </a:r>
          </a:p>
        </p:txBody>
      </p:sp>
      <p:sp>
        <p:nvSpPr>
          <p:cNvPr id="4" name="Date Placeholder 3">
            <a:extLst>
              <a:ext uri="{FF2B5EF4-FFF2-40B4-BE49-F238E27FC236}">
                <a16:creationId xmlns:a16="http://schemas.microsoft.com/office/drawing/2014/main" id="{441075AD-9D57-A622-FB45-B9EDD6BB336B}"/>
              </a:ext>
            </a:extLst>
          </p:cNvPr>
          <p:cNvSpPr>
            <a:spLocks noGrp="1"/>
          </p:cNvSpPr>
          <p:nvPr>
            <p:ph type="dt" sz="half" idx="10"/>
          </p:nvPr>
        </p:nvSpPr>
        <p:spPr>
          <a:xfrm>
            <a:off x="685800" y="6412447"/>
            <a:ext cx="4114800" cy="228600"/>
          </a:xfrm>
        </p:spPr>
        <p:txBody>
          <a:bodyPr vert="horz" lIns="91440" tIns="45720" rIns="91440" bIns="45720" rtlCol="0" anchor="ctr">
            <a:normAutofit/>
          </a:bodyPr>
          <a:lstStyle/>
          <a:p>
            <a:pPr>
              <a:lnSpc>
                <a:spcPct val="90000"/>
              </a:lnSpc>
              <a:spcAft>
                <a:spcPts val="600"/>
              </a:spcAft>
            </a:pPr>
            <a:fld id="{D2BFB667-0C37-4BC4-ABAC-5FF047ABD0DA}" type="datetime1">
              <a:rPr lang="en-US"/>
              <a:pPr>
                <a:lnSpc>
                  <a:spcPct val="90000"/>
                </a:lnSpc>
                <a:spcAft>
                  <a:spcPts val="600"/>
                </a:spcAft>
              </a:pPr>
              <a:t>9/19/25</a:t>
            </a:fld>
            <a:endParaRPr lang="en-US"/>
          </a:p>
        </p:txBody>
      </p:sp>
      <p:sp>
        <p:nvSpPr>
          <p:cNvPr id="5" name="Footer Placeholder 4">
            <a:extLst>
              <a:ext uri="{FF2B5EF4-FFF2-40B4-BE49-F238E27FC236}">
                <a16:creationId xmlns:a16="http://schemas.microsoft.com/office/drawing/2014/main" id="{5B1D1FCC-71AC-671C-70A4-02F89633939F}"/>
              </a:ext>
            </a:extLst>
          </p:cNvPr>
          <p:cNvSpPr>
            <a:spLocks noGrp="1"/>
          </p:cNvSpPr>
          <p:nvPr>
            <p:ph type="ftr" sz="quarter" idx="11"/>
          </p:nvPr>
        </p:nvSpPr>
        <p:spPr>
          <a:xfrm>
            <a:off x="685800" y="6554697"/>
            <a:ext cx="5029200" cy="228600"/>
          </a:xfrm>
        </p:spPr>
        <p:txBody>
          <a:bodyPr vert="horz" lIns="91440" tIns="45720" rIns="91440" bIns="45720" rtlCol="0" anchor="ctr">
            <a:normAutofit/>
          </a:bodyPr>
          <a:lstStyle/>
          <a:p>
            <a:pPr>
              <a:lnSpc>
                <a:spcPct val="90000"/>
              </a:lnSpc>
              <a:spcAft>
                <a:spcPts val="600"/>
              </a:spcAft>
            </a:pPr>
            <a:r>
              <a:rPr lang="en-US" kern="1200" cap="all" baseline="0">
                <a:solidFill>
                  <a:schemeClr val="tx1">
                    <a:alpha val="80000"/>
                  </a:schemeClr>
                </a:solidFill>
                <a:latin typeface="+mn-lt"/>
                <a:ea typeface="+mn-ea"/>
                <a:cs typeface="+mn-cs"/>
              </a:rPr>
              <a:t>Our Nursery strategy 2024-2029</a:t>
            </a:r>
          </a:p>
        </p:txBody>
      </p:sp>
    </p:spTree>
    <p:extLst>
      <p:ext uri="{BB962C8B-B14F-4D97-AF65-F5344CB8AC3E}">
        <p14:creationId xmlns:p14="http://schemas.microsoft.com/office/powerpoint/2010/main" val="3330768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rgbClr val="3F53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A6332-4197-5EF0-DF52-0F86F7FDA8AF}"/>
              </a:ext>
            </a:extLst>
          </p:cNvPr>
          <p:cNvSpPr>
            <a:spLocks noGrp="1"/>
          </p:cNvSpPr>
          <p:nvPr>
            <p:ph type="title"/>
          </p:nvPr>
        </p:nvSpPr>
        <p:spPr>
          <a:xfrm>
            <a:off x="8173212" y="499533"/>
            <a:ext cx="3401568" cy="1920240"/>
          </a:xfrm>
        </p:spPr>
        <p:txBody>
          <a:bodyPr vert="horz" lIns="91440" tIns="45720" rIns="91440" bIns="45720" rtlCol="0" anchor="b">
            <a:normAutofit/>
          </a:bodyPr>
          <a:lstStyle/>
          <a:p>
            <a:pPr algn="ctr"/>
            <a:r>
              <a:rPr lang="en-US" sz="4000" dirty="0"/>
              <a:t>Thank You</a:t>
            </a:r>
            <a:endParaRPr lang="en-US" sz="4000" dirty="0">
              <a:ea typeface="Calibri Light" panose="020F0302020204030204"/>
              <a:cs typeface="Calibri Light" panose="020F0302020204030204"/>
            </a:endParaRPr>
          </a:p>
        </p:txBody>
      </p:sp>
      <p:pic>
        <p:nvPicPr>
          <p:cNvPr id="5" name="Picture Placeholder 4" descr="A group of children playing with a toy&#10;&#10;Description automatically generated">
            <a:extLst>
              <a:ext uri="{FF2B5EF4-FFF2-40B4-BE49-F238E27FC236}">
                <a16:creationId xmlns:a16="http://schemas.microsoft.com/office/drawing/2014/main" id="{E375CA69-2692-3C90-9B25-A219E65EC88C}"/>
              </a:ext>
            </a:extLst>
          </p:cNvPr>
          <p:cNvPicPr>
            <a:picLocks noGrp="1" noChangeAspect="1"/>
          </p:cNvPicPr>
          <p:nvPr>
            <p:ph type="pic" idx="1"/>
          </p:nvPr>
        </p:nvPicPr>
        <p:blipFill>
          <a:blip r:embed="rId2"/>
          <a:srcRect l="15963" r="15966" b="1"/>
          <a:stretch/>
        </p:blipFill>
        <p:spPr>
          <a:xfrm rot="5400000">
            <a:off x="348995" y="-348995"/>
            <a:ext cx="6858000" cy="7555991"/>
          </a:xfrm>
          <a:prstGeom prst="rect">
            <a:avLst/>
          </a:prstGeom>
        </p:spPr>
      </p:pic>
      <p:pic>
        <p:nvPicPr>
          <p:cNvPr id="6" name="Picture 5" descr="A logo with text overlay&#10;&#10;Description automatically generated">
            <a:extLst>
              <a:ext uri="{FF2B5EF4-FFF2-40B4-BE49-F238E27FC236}">
                <a16:creationId xmlns:a16="http://schemas.microsoft.com/office/drawing/2014/main" id="{5E576E81-846B-4B7F-A25D-2BBDE89BDE3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8018211" y="2972904"/>
            <a:ext cx="3720362" cy="2701235"/>
          </a:xfrm>
          <a:prstGeom prst="rect">
            <a:avLst/>
          </a:prstGeom>
        </p:spPr>
      </p:pic>
    </p:spTree>
    <p:extLst>
      <p:ext uri="{BB962C8B-B14F-4D97-AF65-F5344CB8AC3E}">
        <p14:creationId xmlns:p14="http://schemas.microsoft.com/office/powerpoint/2010/main" val="169718581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6EC388BD86D24991DA6643BB63A732" ma:contentTypeVersion="14" ma:contentTypeDescription="Create a new document." ma:contentTypeScope="" ma:versionID="2adcbc3b42f61e6bf952075152ca9bdc">
  <xsd:schema xmlns:xsd="http://www.w3.org/2001/XMLSchema" xmlns:xs="http://www.w3.org/2001/XMLSchema" xmlns:p="http://schemas.microsoft.com/office/2006/metadata/properties" xmlns:ns2="89b8bba3-6a4f-45bf-be07-b19d463f3639" xmlns:ns3="d8bb7136-e854-409f-8e76-edc26c11915f" targetNamespace="http://schemas.microsoft.com/office/2006/metadata/properties" ma:root="true" ma:fieldsID="f6b7827bc83439eccf06b7ff183a1733" ns2:_="" ns3:_="">
    <xsd:import namespace="89b8bba3-6a4f-45bf-be07-b19d463f3639"/>
    <xsd:import namespace="d8bb7136-e854-409f-8e76-edc26c11915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b8bba3-6a4f-45bf-be07-b19d463f36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11c5467-be1c-414b-9dd6-4d57b1ee95e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bb7136-e854-409f-8e76-edc26c11915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5f650e0-32cb-4f9f-ab2f-506efdb63b5f}" ma:internalName="TaxCatchAll" ma:showField="CatchAllData" ma:web="d8bb7136-e854-409f-8e76-edc26c119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9b8bba3-6a4f-45bf-be07-b19d463f3639">
      <Terms xmlns="http://schemas.microsoft.com/office/infopath/2007/PartnerControls"/>
    </lcf76f155ced4ddcb4097134ff3c332f>
    <TaxCatchAll xmlns="d8bb7136-e854-409f-8e76-edc26c11915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EA5573-01D2-4357-8F44-E863271662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b8bba3-6a4f-45bf-be07-b19d463f3639"/>
    <ds:schemaRef ds:uri="d8bb7136-e854-409f-8e76-edc26c1191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639332-1AAC-4BEB-8696-59800C70D04C}">
  <ds:schemaRefs>
    <ds:schemaRef ds:uri="http://purl.org/dc/terms/"/>
    <ds:schemaRef ds:uri="89b8bba3-6a4f-45bf-be07-b19d463f3639"/>
    <ds:schemaRef ds:uri="http://purl.org/dc/dcmitype/"/>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d8bb7136-e854-409f-8e76-edc26c11915f"/>
    <ds:schemaRef ds:uri="http://www.w3.org/XML/1998/namespace"/>
  </ds:schemaRefs>
</ds:datastoreItem>
</file>

<file path=customXml/itemProps3.xml><?xml version="1.0" encoding="utf-8"?>
<ds:datastoreItem xmlns:ds="http://schemas.openxmlformats.org/officeDocument/2006/customXml" ds:itemID="{7FEF940C-C290-4E8B-A87E-C107513BD9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1025</Words>
  <Application>Microsoft Macintosh PowerPoint</Application>
  <PresentationFormat>Widescreen</PresentationFormat>
  <Paragraphs>141</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 Light</vt:lpstr>
      <vt:lpstr>Sabon Next LT</vt:lpstr>
      <vt:lpstr>Wingdings</vt:lpstr>
      <vt:lpstr>Metropolitan</vt:lpstr>
      <vt:lpstr>PowerPoint Presentation</vt:lpstr>
      <vt:lpstr>Contents</vt:lpstr>
      <vt:lpstr>Our Introduction</vt:lpstr>
      <vt:lpstr>Our Process</vt:lpstr>
      <vt:lpstr>Our Vision and Mission</vt:lpstr>
      <vt:lpstr>Our Values</vt:lpstr>
      <vt:lpstr>PowerPoint Presentation</vt:lpstr>
      <vt:lpstr>Overview of Our Strategic Plan</vt:lpstr>
      <vt:lpstr>1. Excellence in service delivery</vt:lpstr>
      <vt:lpstr>2. Build organisational capacity</vt:lpstr>
      <vt:lpstr>3. Extend our premises</vt:lpstr>
      <vt:lpstr>4. Strengthen governance &amp; organisational dynamics</vt:lpstr>
      <vt:lpstr>Our Implementation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Byrne</dc:creator>
  <cp:lastModifiedBy>Laura English [lae30]</cp:lastModifiedBy>
  <cp:revision>930</cp:revision>
  <dcterms:created xsi:type="dcterms:W3CDTF">2013-07-15T20:26:40Z</dcterms:created>
  <dcterms:modified xsi:type="dcterms:W3CDTF">2025-09-23T14:57:21Z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0x010100786EC388BD86D24991DA6643BB63A732</vt:lpwstr>
  </property>
  <property fmtid="{D5CDD505-2E9C-101B-9397-08002B2CF9AE}" pid="3" name="MediaServiceImageTags">
    <vt:lpwstr/>
  </property>
  <property fmtid="{D5CDD505-2E9C-101B-9397-08002B2CF9AE}" pid="4" name="MSIP_Label_f2dfecbd-fc97-4e8a-a9cd-19ed496c406e_Enabled">
    <vt:lpwstr>true</vt:lpwstr>
  </property>
  <property fmtid="{D5CDD505-2E9C-101B-9397-08002B2CF9AE}" pid="5" name="MSIP_Label_f2dfecbd-fc97-4e8a-a9cd-19ed496c406e_SetDate">
    <vt:lpwstr>2025-09-23T14:57:21Z</vt:lpwstr>
  </property>
  <property fmtid="{D5CDD505-2E9C-101B-9397-08002B2CF9AE}" pid="6" name="MSIP_Label_f2dfecbd-fc97-4e8a-a9cd-19ed496c406e_Method">
    <vt:lpwstr>Standard</vt:lpwstr>
  </property>
  <property fmtid="{D5CDD505-2E9C-101B-9397-08002B2CF9AE}" pid="7" name="MSIP_Label_f2dfecbd-fc97-4e8a-a9cd-19ed496c406e_Name">
    <vt:lpwstr>defa4170-0d19-0005-0004-bc88714345d2</vt:lpwstr>
  </property>
  <property fmtid="{D5CDD505-2E9C-101B-9397-08002B2CF9AE}" pid="8" name="MSIP_Label_f2dfecbd-fc97-4e8a-a9cd-19ed496c406e_SiteId">
    <vt:lpwstr>d47b090e-3f5a-4ca0-84d0-9f89d269f175</vt:lpwstr>
  </property>
  <property fmtid="{D5CDD505-2E9C-101B-9397-08002B2CF9AE}" pid="9" name="MSIP_Label_f2dfecbd-fc97-4e8a-a9cd-19ed496c406e_ActionId">
    <vt:lpwstr>ee56e224-2d3a-4b2a-9c4c-217defa53427</vt:lpwstr>
  </property>
  <property fmtid="{D5CDD505-2E9C-101B-9397-08002B2CF9AE}" pid="10" name="MSIP_Label_f2dfecbd-fc97-4e8a-a9cd-19ed496c406e_ContentBits">
    <vt:lpwstr>0</vt:lpwstr>
  </property>
  <property fmtid="{D5CDD505-2E9C-101B-9397-08002B2CF9AE}" pid="11" name="MSIP_Label_f2dfecbd-fc97-4e8a-a9cd-19ed496c406e_Tag">
    <vt:lpwstr>50, 3, 0, 1</vt:lpwstr>
  </property>
</Properties>
</file>